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60" r:id="rId5"/>
    <p:sldId id="258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21" autoAdjust="0"/>
    <p:restoredTop sz="94660"/>
  </p:normalViewPr>
  <p:slideViewPr>
    <p:cSldViewPr>
      <p:cViewPr>
        <p:scale>
          <a:sx n="75" d="100"/>
          <a:sy n="75" d="100"/>
        </p:scale>
        <p:origin x="-1338" y="-264"/>
      </p:cViewPr>
      <p:guideLst>
        <p:guide orient="horz" pos="293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B12E41-A0F3-4A1A-BDEE-3ACADFCD0F4E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04DA5-BBA1-469B-BA70-455796E20D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80996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DE87-66C4-46F3-B497-B0714F07BFE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83435-0D50-45C9-B166-990C89C9F4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92189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DE87-66C4-46F3-B497-B0714F07BFE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83435-0D50-45C9-B166-990C89C9F4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00922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DE87-66C4-46F3-B497-B0714F07BFE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83435-0D50-45C9-B166-990C89C9F4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9240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DE87-66C4-46F3-B497-B0714F07BFE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83435-0D50-45C9-B166-990C89C9F4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52617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DE87-66C4-46F3-B497-B0714F07BFE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83435-0D50-45C9-B166-990C89C9F4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89422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DE87-66C4-46F3-B497-B0714F07BFE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83435-0D50-45C9-B166-990C89C9F4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2441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DE87-66C4-46F3-B497-B0714F07BFE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83435-0D50-45C9-B166-990C89C9F4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32041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DE87-66C4-46F3-B497-B0714F07BFE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83435-0D50-45C9-B166-990C89C9F4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124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DE87-66C4-46F3-B497-B0714F07BFE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83435-0D50-45C9-B166-990C89C9F4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02824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DE87-66C4-46F3-B497-B0714F07BFE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83435-0D50-45C9-B166-990C89C9F4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44372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DE87-66C4-46F3-B497-B0714F07BFE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83435-0D50-45C9-B166-990C89C9F4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9681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8DE87-66C4-46F3-B497-B0714F07BFE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83435-0D50-45C9-B166-990C89C9F4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73112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3.png"/><Relationship Id="rId7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7591" y="1059582"/>
            <a:ext cx="763284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Прямолинейное равноускоренное </a:t>
            </a:r>
            <a:r>
              <a:rPr lang="ru-RU" sz="50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движение. Ускорение.</a:t>
            </a:r>
            <a:endParaRPr lang="ru-RU" sz="5000" b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670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1158" y="269536"/>
            <a:ext cx="4041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Механическое движение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47127" y="1216237"/>
            <a:ext cx="2319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u="sng" dirty="0" smtClean="0"/>
              <a:t>Неравномерное</a:t>
            </a:r>
            <a:endParaRPr lang="ru-RU" sz="2400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4788024" y="1779662"/>
            <a:ext cx="396044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движение</a:t>
            </a:r>
            <a:r>
              <a:rPr lang="ru-RU" dirty="0"/>
              <a:t>, при котором тело за </a:t>
            </a:r>
            <a:r>
              <a:rPr lang="ru-RU" dirty="0" smtClean="0"/>
              <a:t>любые</a:t>
            </a:r>
            <a:r>
              <a:rPr lang="en-US" dirty="0" smtClean="0"/>
              <a:t> </a:t>
            </a:r>
            <a:r>
              <a:rPr lang="ru-RU" dirty="0" smtClean="0"/>
              <a:t>равные</a:t>
            </a:r>
            <a:r>
              <a:rPr lang="en-US" dirty="0" smtClean="0"/>
              <a:t> </a:t>
            </a:r>
            <a:r>
              <a:rPr lang="ru-RU" dirty="0" smtClean="0"/>
              <a:t>промежутки времени</a:t>
            </a:r>
            <a:r>
              <a:rPr lang="en-US" dirty="0" smtClean="0"/>
              <a:t> </a:t>
            </a:r>
            <a:r>
              <a:rPr lang="ru-RU" dirty="0" smtClean="0"/>
              <a:t>совершает одинаковые перемещения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18528" y="1779661"/>
            <a:ext cx="3888432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движение</a:t>
            </a:r>
            <a:r>
              <a:rPr lang="ru-RU" dirty="0"/>
              <a:t>, при котором тело за </a:t>
            </a:r>
            <a:r>
              <a:rPr lang="ru-RU" dirty="0" smtClean="0"/>
              <a:t>любые равные </a:t>
            </a:r>
            <a:r>
              <a:rPr lang="ru-RU" dirty="0"/>
              <a:t>промежутки </a:t>
            </a:r>
            <a:r>
              <a:rPr lang="ru-RU" dirty="0" smtClean="0"/>
              <a:t>времени совершает разные перемещения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77079" y="3147814"/>
            <a:ext cx="1333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 smtClean="0"/>
              <a:t>ускоренное</a:t>
            </a:r>
            <a:endParaRPr lang="ru-RU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2494775" y="3124754"/>
            <a:ext cx="1505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 smtClean="0"/>
              <a:t>замедленное</a:t>
            </a:r>
            <a:endParaRPr lang="ru-RU" u="sng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760223" y="3433292"/>
                <a:ext cx="53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i="1" smtClean="0">
                          <a:latin typeface="Cambria Math"/>
                          <a:ea typeface="Cambria Math"/>
                        </a:rPr>
                        <m:t>↑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223" y="3433292"/>
                <a:ext cx="530082" cy="369332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t="-22951" r="-160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2982536" y="3433292"/>
                <a:ext cx="53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i="1" smtClean="0">
                          <a:latin typeface="Cambria Math"/>
                          <a:ea typeface="Cambria Math"/>
                        </a:rPr>
                        <m:t>↓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536" y="3433292"/>
                <a:ext cx="530082" cy="36933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t="-22951" r="-1724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Прямоугольник 14"/>
          <p:cNvSpPr/>
          <p:nvPr/>
        </p:nvSpPr>
        <p:spPr>
          <a:xfrm>
            <a:off x="5652119" y="1216236"/>
            <a:ext cx="19704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u="sng" dirty="0"/>
              <a:t>Равномерное</a:t>
            </a:r>
            <a:endParaRPr lang="ru-RU" sz="2400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 flipH="1">
            <a:off x="1043608" y="2702992"/>
            <a:ext cx="1080120" cy="4448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2123728" y="2702314"/>
            <a:ext cx="1080120" cy="4448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2" idx="2"/>
          </p:cNvCxnSpPr>
          <p:nvPr/>
        </p:nvCxnSpPr>
        <p:spPr>
          <a:xfrm flipH="1">
            <a:off x="2612887" y="792756"/>
            <a:ext cx="1959113" cy="4234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15" idx="0"/>
          </p:cNvCxnSpPr>
          <p:nvPr/>
        </p:nvCxnSpPr>
        <p:spPr>
          <a:xfrm>
            <a:off x="4572000" y="792756"/>
            <a:ext cx="2065325" cy="4234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195676" y="4642822"/>
            <a:ext cx="16562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t</a:t>
            </a:r>
            <a:r>
              <a:rPr lang="en-US" sz="1600" baseline="-25000" dirty="0" smtClean="0"/>
              <a:t>1</a:t>
            </a:r>
            <a:r>
              <a:rPr lang="en-US" sz="1600" dirty="0" smtClean="0"/>
              <a:t> = </a:t>
            </a:r>
            <a:r>
              <a:rPr lang="en-US" sz="1600" i="1" dirty="0" smtClean="0"/>
              <a:t>t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 = </a:t>
            </a:r>
            <a:r>
              <a:rPr lang="en-US" sz="1600" i="1" dirty="0" smtClean="0"/>
              <a:t>t</a:t>
            </a:r>
            <a:r>
              <a:rPr lang="en-US" sz="1600" baseline="-25000" dirty="0" smtClean="0"/>
              <a:t>3</a:t>
            </a:r>
            <a:r>
              <a:rPr lang="en-US" sz="1600" dirty="0" smtClean="0"/>
              <a:t> = </a:t>
            </a:r>
            <a:r>
              <a:rPr lang="en-US" sz="1600" i="1" dirty="0" smtClean="0"/>
              <a:t>t</a:t>
            </a:r>
            <a:r>
              <a:rPr lang="en-US" sz="1600" baseline="-25000" dirty="0" smtClean="0"/>
              <a:t>4</a:t>
            </a:r>
            <a:r>
              <a:rPr lang="en-US" sz="1600" dirty="0" smtClean="0"/>
              <a:t> = </a:t>
            </a:r>
            <a:r>
              <a:rPr lang="en-US" sz="1600" i="1" dirty="0" smtClean="0"/>
              <a:t>t</a:t>
            </a:r>
            <a:r>
              <a:rPr lang="en-US" sz="1600" baseline="-25000" dirty="0" smtClean="0"/>
              <a:t>5</a:t>
            </a:r>
            <a:endParaRPr lang="ru-RU" sz="1600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33" y="3617958"/>
            <a:ext cx="3148590" cy="120701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5940132" y="4052186"/>
            <a:ext cx="16562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t</a:t>
            </a:r>
            <a:r>
              <a:rPr lang="en-US" sz="1600" baseline="-25000" dirty="0" smtClean="0"/>
              <a:t>1</a:t>
            </a:r>
            <a:r>
              <a:rPr lang="en-US" sz="1600" dirty="0" smtClean="0"/>
              <a:t> = </a:t>
            </a:r>
            <a:r>
              <a:rPr lang="en-US" sz="1600" i="1" dirty="0" smtClean="0"/>
              <a:t>t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 = </a:t>
            </a:r>
            <a:r>
              <a:rPr lang="en-US" sz="1600" i="1" dirty="0" smtClean="0"/>
              <a:t>t</a:t>
            </a:r>
            <a:r>
              <a:rPr lang="en-US" sz="1600" baseline="-25000" dirty="0" smtClean="0"/>
              <a:t>3</a:t>
            </a:r>
            <a:r>
              <a:rPr lang="en-US" sz="1600" dirty="0" smtClean="0"/>
              <a:t> = </a:t>
            </a:r>
            <a:r>
              <a:rPr lang="en-US" sz="1600" i="1" dirty="0" smtClean="0"/>
              <a:t>t</a:t>
            </a:r>
            <a:r>
              <a:rPr lang="en-US" sz="1600" baseline="-25000" dirty="0" smtClean="0"/>
              <a:t>4</a:t>
            </a:r>
            <a:r>
              <a:rPr lang="en-US" sz="1600" dirty="0" smtClean="0"/>
              <a:t> = </a:t>
            </a:r>
            <a:r>
              <a:rPr lang="en-US" sz="1600" i="1" dirty="0" smtClean="0"/>
              <a:t>t</a:t>
            </a:r>
            <a:r>
              <a:rPr lang="en-US" sz="1600" baseline="-25000" dirty="0" smtClean="0"/>
              <a:t>5</a:t>
            </a:r>
            <a:endParaRPr lang="ru-RU" sz="1600" i="1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949" y="2925403"/>
            <a:ext cx="3148590" cy="120701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6607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6" grpId="0" animBg="1"/>
      <p:bldP spid="7" grpId="0"/>
      <p:bldP spid="8" grpId="0"/>
      <p:bldP spid="9" grpId="0" animBg="1"/>
      <p:bldP spid="10" grpId="0" animBg="1"/>
      <p:bldP spid="15" grpId="0"/>
      <p:bldP spid="13" grpId="0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2451" y="758936"/>
            <a:ext cx="54317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Calibri" pitchFamily="34" charset="0"/>
                <a:cs typeface="Calibri" pitchFamily="34" charset="0"/>
              </a:rPr>
              <a:t>показывает</a:t>
            </a:r>
            <a:r>
              <a:rPr lang="ru-RU" sz="2000" dirty="0">
                <a:latin typeface="Calibri" pitchFamily="34" charset="0"/>
                <a:cs typeface="Calibri" pitchFamily="34" charset="0"/>
              </a:rPr>
              <a:t>, чему равно перемещение, которое тело в среднем совершает за единицу </a:t>
            </a:r>
            <a:r>
              <a:rPr lang="ru-RU" sz="2000" dirty="0" smtClean="0">
                <a:latin typeface="Calibri" pitchFamily="34" charset="0"/>
                <a:cs typeface="Calibri" pitchFamily="34" charset="0"/>
              </a:rPr>
              <a:t>времени</a:t>
            </a:r>
            <a:r>
              <a:rPr lang="ru-RU" sz="2000" i="1" dirty="0">
                <a:latin typeface="Calibri" pitchFamily="34" charset="0"/>
                <a:cs typeface="Calibri" pitchFamily="34" charset="0"/>
              </a:rPr>
              <a:t>.</a:t>
            </a:r>
            <a:endParaRPr lang="ru-RU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29797" y="168039"/>
            <a:ext cx="33727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Средняя </a:t>
            </a:r>
            <a:r>
              <a:rPr lang="ru-RU" sz="32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скорость 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65288" y="641725"/>
                <a:ext cx="1410835" cy="942309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8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80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sz="28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ср</m:t>
                      </m:r>
                      <m:r>
                        <a:rPr lang="ru-RU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ru-RU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ru-RU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𝑠</m:t>
                              </m:r>
                            </m:e>
                          </m:acc>
                        </m:num>
                        <m:den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ru-RU" sz="28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288" y="641725"/>
                <a:ext cx="1410835" cy="942309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Прямоугольник 5"/>
          <p:cNvSpPr/>
          <p:nvPr/>
        </p:nvSpPr>
        <p:spPr>
          <a:xfrm>
            <a:off x="107504" y="1707654"/>
            <a:ext cx="42610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Calibri" pitchFamily="34" charset="0"/>
                <a:cs typeface="Calibri" pitchFamily="34" charset="0"/>
              </a:rPr>
              <a:t>Знание средней скорости позволяет определить перемещение по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формуле: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1457698" y="2459267"/>
                <a:ext cx="1560684" cy="523220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8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</m:acc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 </m:t>
                      </m:r>
                      <m:acc>
                        <m:accPr>
                          <m:chr m:val="⃗"/>
                          <m:ctrlP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sz="28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ср</m:t>
                      </m:r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ru-RU" sz="28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698" y="2459267"/>
                <a:ext cx="1560684" cy="52322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Прямая со стрелкой 17"/>
          <p:cNvCxnSpPr>
            <a:endCxn id="36" idx="0"/>
          </p:cNvCxnSpPr>
          <p:nvPr/>
        </p:nvCxnSpPr>
        <p:spPr>
          <a:xfrm flipV="1">
            <a:off x="684213" y="3868604"/>
            <a:ext cx="867718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73226" y="3856594"/>
            <a:ext cx="6206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latin typeface="Calibri" pitchFamily="34" charset="0"/>
                <a:cs typeface="Calibri" pitchFamily="34" charset="0"/>
              </a:rPr>
              <a:t>t</a:t>
            </a:r>
            <a:r>
              <a:rPr lang="en-US" sz="1200" baseline="-25000" dirty="0">
                <a:latin typeface="Calibri" pitchFamily="34" charset="0"/>
                <a:cs typeface="Calibri" pitchFamily="34" charset="0"/>
              </a:rPr>
              <a:t>0</a:t>
            </a:r>
            <a:r>
              <a:rPr lang="en-US" sz="1200" dirty="0">
                <a:latin typeface="Calibri" pitchFamily="34" charset="0"/>
                <a:cs typeface="Calibri" pitchFamily="34" charset="0"/>
              </a:rPr>
              <a:t> = 0 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ч</a:t>
            </a:r>
            <a:endParaRPr lang="ru-RU" sz="1200" i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239971" y="3868605"/>
            <a:ext cx="6479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200" dirty="0">
                <a:latin typeface="Calibri" pitchFamily="34" charset="0"/>
                <a:cs typeface="Calibri" pitchFamily="34" charset="0"/>
              </a:rPr>
              <a:t>= 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1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0 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ч</a:t>
            </a:r>
            <a:endParaRPr lang="ru-RU" sz="1200" i="1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1288164" y="4476239"/>
                <a:ext cx="1899751" cy="3359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dirty="0" smtClean="0"/>
                  <a:t>s</a:t>
                </a:r>
                <a:r>
                  <a:rPr lang="en-US" sz="1200" i="1" baseline="-25000" dirty="0" err="1" smtClean="0"/>
                  <a:t>x</a:t>
                </a:r>
                <a:r>
                  <a:rPr lang="en-US" sz="1200" dirty="0" smtClean="0"/>
                  <a:t> = 60</a:t>
                </a:r>
                <a14:m>
                  <m:oMath xmlns:m="http://schemas.openxmlformats.org/officeDocument/2006/math">
                    <m:r>
                      <a:rPr lang="ru-RU" sz="1200" b="0" i="0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12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1200" b="0" i="1" smtClean="0">
                            <a:latin typeface="Cambria Math"/>
                          </a:rPr>
                          <m:t>км</m:t>
                        </m:r>
                      </m:num>
                      <m:den>
                        <m:r>
                          <a:rPr lang="ru-RU" sz="1200" b="0" i="1" smtClean="0">
                            <a:latin typeface="Cambria Math"/>
                          </a:rPr>
                          <m:t>ч</m:t>
                        </m:r>
                      </m:den>
                    </m:f>
                    <m:r>
                      <a:rPr lang="ru-RU" sz="1200" b="0" i="1" smtClean="0">
                        <a:latin typeface="Cambria Math"/>
                      </a:rPr>
                      <m:t> </m:t>
                    </m:r>
                    <m:r>
                      <a:rPr lang="ru-RU" sz="1200" b="0" i="1" smtClean="0">
                        <a:latin typeface="Cambria Math"/>
                        <a:ea typeface="Cambria Math"/>
                      </a:rPr>
                      <m:t>∙10 ч=600 км</m:t>
                    </m:r>
                  </m:oMath>
                </a14:m>
                <a:r>
                  <a:rPr lang="ru-RU" sz="1200" dirty="0" smtClean="0"/>
                  <a:t> </a:t>
                </a:r>
                <a:endParaRPr lang="ru-RU" sz="12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8164" y="4476239"/>
                <a:ext cx="1899751" cy="335926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Прямоугольник 34"/>
          <p:cNvSpPr/>
          <p:nvPr/>
        </p:nvSpPr>
        <p:spPr>
          <a:xfrm>
            <a:off x="2503299" y="3868605"/>
            <a:ext cx="3706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Calibri" pitchFamily="34" charset="0"/>
                <a:cs typeface="Calibri" pitchFamily="34" charset="0"/>
              </a:rPr>
              <a:t>7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ч</a:t>
            </a:r>
            <a:endParaRPr lang="ru-RU" sz="1200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1366624" y="3868604"/>
            <a:ext cx="3706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Calibri" pitchFamily="34" charset="0"/>
                <a:cs typeface="Calibri" pitchFamily="34" charset="0"/>
              </a:rPr>
              <a:t>4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ч</a:t>
            </a:r>
            <a:endParaRPr lang="ru-RU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3943545" y="4103793"/>
            <a:ext cx="251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>
                <a:latin typeface="Calibri" pitchFamily="34" charset="0"/>
                <a:cs typeface="Calibri" pitchFamily="34" charset="0"/>
              </a:rPr>
              <a:t>х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473844" y="4133593"/>
            <a:ext cx="3528392" cy="328583"/>
            <a:chOff x="473844" y="4133593"/>
            <a:chExt cx="3528392" cy="32858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>
              <a:off x="473844" y="4242892"/>
              <a:ext cx="3528392" cy="0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683568" y="4134282"/>
              <a:ext cx="0" cy="2160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3563938" y="4145604"/>
              <a:ext cx="0" cy="2160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473844" y="418517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latin typeface="Calibri" pitchFamily="34" charset="0"/>
                  <a:cs typeface="Calibri" pitchFamily="34" charset="0"/>
                </a:rPr>
                <a:t>0</a:t>
              </a:r>
              <a:endParaRPr lang="ru-RU" sz="1200" dirty="0"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26" name="Прямая соединительная линия 25"/>
            <p:cNvCxnSpPr/>
            <p:nvPr/>
          </p:nvCxnSpPr>
          <p:spPr>
            <a:xfrm>
              <a:off x="962968" y="4145604"/>
              <a:ext cx="0" cy="2160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1258888" y="4134282"/>
              <a:ext cx="0" cy="2160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1551931" y="4133593"/>
              <a:ext cx="0" cy="2160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1826568" y="4145604"/>
              <a:ext cx="0" cy="2160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>
              <a:off x="2123753" y="4152042"/>
              <a:ext cx="0" cy="2160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>
              <a:off x="2411413" y="4152042"/>
              <a:ext cx="0" cy="2160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>
              <a:off x="2691756" y="4152042"/>
              <a:ext cx="0" cy="2160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2987675" y="4152042"/>
              <a:ext cx="0" cy="2160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3276600" y="4145604"/>
              <a:ext cx="0" cy="2160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9" name="Прямая со стрелкой 38"/>
          <p:cNvCxnSpPr/>
          <p:nvPr/>
        </p:nvCxnSpPr>
        <p:spPr>
          <a:xfrm>
            <a:off x="684213" y="4458178"/>
            <a:ext cx="288037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684213" y="3594820"/>
            <a:ext cx="200754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106891" y="3320108"/>
            <a:ext cx="8818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err="1" smtClean="0"/>
              <a:t>s</a:t>
            </a:r>
            <a:r>
              <a:rPr lang="en-US" sz="1200" i="1" baseline="-25000" dirty="0" err="1" smtClean="0"/>
              <a:t>x</a:t>
            </a:r>
            <a:r>
              <a:rPr lang="en-US" sz="1200" dirty="0"/>
              <a:t> </a:t>
            </a:r>
            <a:r>
              <a:rPr lang="en-US" sz="1200" dirty="0" smtClean="0"/>
              <a:t>≠</a:t>
            </a:r>
            <a:r>
              <a:rPr lang="ru-RU" sz="1200" dirty="0" smtClean="0"/>
              <a:t>42</a:t>
            </a:r>
            <a:r>
              <a:rPr lang="en-US" sz="1200" dirty="0" smtClean="0"/>
              <a:t>0</a:t>
            </a:r>
            <a:r>
              <a:rPr lang="ru-RU" sz="1200" dirty="0" smtClean="0"/>
              <a:t> км</a:t>
            </a:r>
            <a:r>
              <a:rPr lang="en-US" sz="1200" dirty="0" smtClean="0"/>
              <a:t> </a:t>
            </a:r>
            <a:endParaRPr lang="ru-RU" sz="1200" dirty="0"/>
          </a:p>
        </p:txBody>
      </p:sp>
      <p:sp>
        <p:nvSpPr>
          <p:cNvPr id="44" name="TextBox 43"/>
          <p:cNvSpPr txBox="1"/>
          <p:nvPr/>
        </p:nvSpPr>
        <p:spPr>
          <a:xfrm>
            <a:off x="665969" y="3594820"/>
            <a:ext cx="8818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err="1" smtClean="0"/>
              <a:t>s</a:t>
            </a:r>
            <a:r>
              <a:rPr lang="en-US" sz="1200" i="1" baseline="-25000" dirty="0" err="1" smtClean="0"/>
              <a:t>x</a:t>
            </a:r>
            <a:r>
              <a:rPr lang="en-US" sz="1200" dirty="0"/>
              <a:t> </a:t>
            </a:r>
            <a:r>
              <a:rPr lang="en-US" sz="1200" dirty="0" smtClean="0"/>
              <a:t>≠240</a:t>
            </a:r>
            <a:r>
              <a:rPr lang="ru-RU" sz="1200" dirty="0" smtClean="0"/>
              <a:t> км</a:t>
            </a:r>
            <a:r>
              <a:rPr lang="en-US" sz="1200" dirty="0" smtClean="0"/>
              <a:t> </a:t>
            </a:r>
            <a:endParaRPr lang="ru-RU" sz="1200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4716015" y="1693953"/>
            <a:ext cx="40855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Зная </a:t>
            </a:r>
            <a:r>
              <a:rPr lang="ru-RU" dirty="0">
                <a:latin typeface="Calibri" pitchFamily="34" charset="0"/>
                <a:cs typeface="Calibri" pitchFamily="34" charset="0"/>
              </a:rPr>
              <a:t>среднюю скорость, нельзя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решить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главную задачу механики — определять положение тела в любой момент времени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4259260" y="2996505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Механическое </a:t>
            </a:r>
            <a:r>
              <a:rPr lang="ru-RU" sz="2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движение </a:t>
            </a:r>
            <a:r>
              <a:rPr lang="ru-RU" sz="2000" dirty="0">
                <a:latin typeface="Calibri" pitchFamily="34" charset="0"/>
                <a:cs typeface="Calibri" pitchFamily="34" charset="0"/>
              </a:rPr>
              <a:t>— это процесс </a:t>
            </a:r>
            <a:r>
              <a:rPr lang="ru-RU" sz="2000" dirty="0" smtClean="0">
                <a:latin typeface="Calibri" pitchFamily="34" charset="0"/>
                <a:cs typeface="Calibri" pitchFamily="34" charset="0"/>
              </a:rPr>
              <a:t>непре­рывный: </a:t>
            </a:r>
            <a:r>
              <a:rPr lang="ru-RU" sz="2000" dirty="0">
                <a:latin typeface="Calibri" pitchFamily="34" charset="0"/>
                <a:cs typeface="Calibri" pitchFamily="34" charset="0"/>
              </a:rPr>
              <a:t>ни </a:t>
            </a:r>
            <a:r>
              <a:rPr lang="ru-RU" sz="2000" b="1" dirty="0">
                <a:latin typeface="Calibri" pitchFamily="34" charset="0"/>
                <a:cs typeface="Calibri" pitchFamily="34" charset="0"/>
              </a:rPr>
              <a:t>координаты</a:t>
            </a:r>
            <a:r>
              <a:rPr lang="ru-RU" sz="2000" dirty="0">
                <a:latin typeface="Calibri" pitchFamily="34" charset="0"/>
                <a:cs typeface="Calibri" pitchFamily="34" charset="0"/>
              </a:rPr>
              <a:t> тела, ни его </a:t>
            </a:r>
            <a:r>
              <a:rPr lang="ru-RU" sz="2000" b="1" dirty="0">
                <a:latin typeface="Calibri" pitchFamily="34" charset="0"/>
                <a:cs typeface="Calibri" pitchFamily="34" charset="0"/>
              </a:rPr>
              <a:t>скорость</a:t>
            </a:r>
            <a:r>
              <a:rPr lang="ru-RU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2000" u="sng" dirty="0">
                <a:latin typeface="Calibri" pitchFamily="34" charset="0"/>
                <a:cs typeface="Calibri" pitchFamily="34" charset="0"/>
              </a:rPr>
              <a:t>не могут изме­няться скачками</a:t>
            </a:r>
            <a:r>
              <a:rPr lang="ru-RU" sz="2000" dirty="0" smtClean="0">
                <a:latin typeface="Calibri" pitchFamily="34" charset="0"/>
                <a:cs typeface="Calibri" pitchFamily="34" charset="0"/>
              </a:rPr>
              <a:t>.</a:t>
            </a:r>
            <a:endParaRPr lang="ru-RU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4" name="Рисунок 5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140" y="2030819"/>
            <a:ext cx="1080120" cy="810090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257" y="2002834"/>
            <a:ext cx="1080120" cy="810090"/>
          </a:xfrm>
          <a:prstGeom prst="rect">
            <a:avLst/>
          </a:prstGeom>
        </p:spPr>
      </p:pic>
      <p:sp>
        <p:nvSpPr>
          <p:cNvPr id="56" name="Правая фигурная скобка 55"/>
          <p:cNvSpPr/>
          <p:nvPr/>
        </p:nvSpPr>
        <p:spPr>
          <a:xfrm rot="5400000">
            <a:off x="4380542" y="400833"/>
            <a:ext cx="357698" cy="8064454"/>
          </a:xfrm>
          <a:prstGeom prst="rightBrace">
            <a:avLst>
              <a:gd name="adj1" fmla="val 90555"/>
              <a:gd name="adj2" fmla="val 49167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7" name="Группа 56"/>
          <p:cNvGrpSpPr/>
          <p:nvPr/>
        </p:nvGrpSpPr>
        <p:grpSpPr>
          <a:xfrm>
            <a:off x="-481392" y="2667693"/>
            <a:ext cx="9865096" cy="1584176"/>
            <a:chOff x="-396552" y="2228150"/>
            <a:chExt cx="9865096" cy="1584176"/>
          </a:xfrm>
        </p:grpSpPr>
        <p:sp>
          <p:nvSpPr>
            <p:cNvPr id="58" name="Прямоугольник 57"/>
            <p:cNvSpPr/>
            <p:nvPr/>
          </p:nvSpPr>
          <p:spPr>
            <a:xfrm>
              <a:off x="-396552" y="2228150"/>
              <a:ext cx="9865096" cy="1584176"/>
            </a:xfrm>
            <a:prstGeom prst="rect">
              <a:avLst/>
            </a:prstGeom>
            <a:gradFill flip="none" rotWithShape="1"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3500000" scaled="1"/>
              <a:tileRect/>
            </a:gradFill>
            <a:ln w="571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8588043" y="2997378"/>
              <a:ext cx="864096" cy="4571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Прямоугольник 59"/>
            <p:cNvSpPr/>
            <p:nvPr/>
          </p:nvSpPr>
          <p:spPr>
            <a:xfrm>
              <a:off x="6859851" y="2997378"/>
              <a:ext cx="864096" cy="4571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5123349" y="2997378"/>
              <a:ext cx="864096" cy="4571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3395157" y="2997378"/>
              <a:ext cx="864096" cy="4571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Прямоугольник 62"/>
            <p:cNvSpPr/>
            <p:nvPr/>
          </p:nvSpPr>
          <p:spPr>
            <a:xfrm>
              <a:off x="1666965" y="2997377"/>
              <a:ext cx="864096" cy="4571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-61227" y="2997378"/>
              <a:ext cx="864096" cy="4571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65" name="Рисунок 64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5000" b="92143" l="8537" r="92988">
                        <a14:foregroundMark x1="78659" y1="8214" x2="78659" y2="8214"/>
                        <a14:foregroundMark x1="83537" y1="5357" x2="83537" y2="5357"/>
                        <a14:foregroundMark x1="92988" y1="48929" x2="92988" y2="48929"/>
                        <a14:foregroundMark x1="75305" y1="90714" x2="75305" y2="90714"/>
                        <a14:foregroundMark x1="56707" y1="91429" x2="56707" y2="91429"/>
                        <a14:foregroundMark x1="25000" y1="92143" x2="25000" y2="92143"/>
                        <a14:foregroundMark x1="50915" y1="81071" x2="50915" y2="81071"/>
                        <a14:foregroundMark x1="80183" y1="82857" x2="80183" y2="82857"/>
                        <a14:foregroundMark x1="12500" y1="66429" x2="12500" y2="66429"/>
                        <a14:foregroundMark x1="34451" y1="65357" x2="34451" y2="65357"/>
                        <a14:foregroundMark x1="25000" y1="37857" x2="25000" y2="37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528" y="2213588"/>
            <a:ext cx="1447350" cy="1235542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4229065" y="4602483"/>
            <a:ext cx="8803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600 </a:t>
            </a:r>
            <a:r>
              <a:rPr lang="ru-RU" sz="2000" dirty="0" smtClean="0"/>
              <a:t>км</a:t>
            </a:r>
            <a:endParaRPr lang="ru-RU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67" name="TextBox 66"/>
              <p:cNvSpPr txBox="1"/>
              <p:nvPr/>
            </p:nvSpPr>
            <p:spPr>
              <a:xfrm>
                <a:off x="4267892" y="1718099"/>
                <a:ext cx="2662139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200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ru-RU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ср</m:t>
                          </m:r>
                        </m:sub>
                      </m:sSub>
                      <m:r>
                        <a:rPr lang="ru-RU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600 км</m:t>
                          </m:r>
                        </m:num>
                        <m:den>
                          <m:r>
                            <a:rPr lang="ru-RU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10 ч</m:t>
                          </m:r>
                        </m:den>
                      </m:f>
                      <m:r>
                        <a:rPr lang="ru-RU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=60</m:t>
                      </m:r>
                      <m:f>
                        <m:fPr>
                          <m:ctrlPr>
                            <a:rPr lang="ru-RU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км</m:t>
                          </m:r>
                        </m:num>
                        <m:den>
                          <m:r>
                            <a:rPr lang="ru-RU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ч</m:t>
                          </m:r>
                        </m:den>
                      </m:f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892" y="1718099"/>
                <a:ext cx="2662139" cy="670568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8" name="Рисунок 6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5000" b="92143" l="8537" r="92988">
                        <a14:foregroundMark x1="78659" y1="8214" x2="78659" y2="8214"/>
                        <a14:foregroundMark x1="83537" y1="5357" x2="83537" y2="5357"/>
                        <a14:foregroundMark x1="92988" y1="48929" x2="92988" y2="48929"/>
                        <a14:foregroundMark x1="75305" y1="90714" x2="75305" y2="90714"/>
                        <a14:foregroundMark x1="56707" y1="91429" x2="56707" y2="91429"/>
                        <a14:foregroundMark x1="25000" y1="92143" x2="25000" y2="92143"/>
                        <a14:foregroundMark x1="50915" y1="81071" x2="50915" y2="81071"/>
                        <a14:foregroundMark x1="80183" y1="82857" x2="80183" y2="82857"/>
                        <a14:foregroundMark x1="12500" y1="66429" x2="12500" y2="66429"/>
                        <a14:foregroundMark x1="34451" y1="65357" x2="34451" y2="65357"/>
                        <a14:foregroundMark x1="25000" y1="37857" x2="25000" y2="37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033" y="2213588"/>
            <a:ext cx="1447350" cy="1235542"/>
          </a:xfrm>
          <a:prstGeom prst="rect">
            <a:avLst/>
          </a:prstGeom>
        </p:spPr>
      </p:pic>
      <p:pic>
        <p:nvPicPr>
          <p:cNvPr id="69" name="Рисунок 6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5000" b="92143" l="8537" r="92988">
                        <a14:foregroundMark x1="78659" y1="8214" x2="78659" y2="8214"/>
                        <a14:foregroundMark x1="83537" y1="5357" x2="83537" y2="5357"/>
                        <a14:foregroundMark x1="92988" y1="48929" x2="92988" y2="48929"/>
                        <a14:foregroundMark x1="75305" y1="90714" x2="75305" y2="90714"/>
                        <a14:foregroundMark x1="56707" y1="91429" x2="56707" y2="91429"/>
                        <a14:foregroundMark x1="25000" y1="92143" x2="25000" y2="92143"/>
                        <a14:foregroundMark x1="50915" y1="81071" x2="50915" y2="81071"/>
                        <a14:foregroundMark x1="80183" y1="82857" x2="80183" y2="82857"/>
                        <a14:foregroundMark x1="12500" y1="66429" x2="12500" y2="66429"/>
                        <a14:foregroundMark x1="34451" y1="65357" x2="34451" y2="65357"/>
                        <a14:foregroundMark x1="25000" y1="37857" x2="25000" y2="37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981" y="2213588"/>
            <a:ext cx="1447350" cy="1235542"/>
          </a:xfrm>
          <a:prstGeom prst="rect">
            <a:avLst/>
          </a:prstGeom>
        </p:spPr>
      </p:pic>
      <p:sp>
        <p:nvSpPr>
          <p:cNvPr id="70" name="Правая фигурная скобка 69"/>
          <p:cNvSpPr/>
          <p:nvPr/>
        </p:nvSpPr>
        <p:spPr>
          <a:xfrm rot="5400000">
            <a:off x="1242185" y="3532008"/>
            <a:ext cx="178850" cy="1608891"/>
          </a:xfrm>
          <a:prstGeom prst="rightBrace">
            <a:avLst>
              <a:gd name="adj1" fmla="val 90555"/>
              <a:gd name="adj2" fmla="val 49167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авая фигурная скобка 70"/>
          <p:cNvSpPr/>
          <p:nvPr/>
        </p:nvSpPr>
        <p:spPr>
          <a:xfrm rot="5400000">
            <a:off x="2848494" y="3530850"/>
            <a:ext cx="178850" cy="1608891"/>
          </a:xfrm>
          <a:prstGeom prst="rightBrace">
            <a:avLst>
              <a:gd name="adj1" fmla="val 90555"/>
              <a:gd name="adj2" fmla="val 49167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авая фигурная скобка 71"/>
          <p:cNvSpPr/>
          <p:nvPr/>
        </p:nvSpPr>
        <p:spPr>
          <a:xfrm rot="5400000">
            <a:off x="4459969" y="3548206"/>
            <a:ext cx="178850" cy="1608891"/>
          </a:xfrm>
          <a:prstGeom prst="rightBrace">
            <a:avLst>
              <a:gd name="adj1" fmla="val 90555"/>
              <a:gd name="adj2" fmla="val 49167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авая фигурная скобка 72"/>
          <p:cNvSpPr/>
          <p:nvPr/>
        </p:nvSpPr>
        <p:spPr>
          <a:xfrm rot="5400000">
            <a:off x="6068861" y="3546057"/>
            <a:ext cx="178850" cy="1608891"/>
          </a:xfrm>
          <a:prstGeom prst="rightBrace">
            <a:avLst>
              <a:gd name="adj1" fmla="val 90555"/>
              <a:gd name="adj2" fmla="val 49167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авая фигурная скобка 73"/>
          <p:cNvSpPr/>
          <p:nvPr/>
        </p:nvSpPr>
        <p:spPr>
          <a:xfrm rot="5400000">
            <a:off x="7668956" y="3545086"/>
            <a:ext cx="178850" cy="1608891"/>
          </a:xfrm>
          <a:prstGeom prst="rightBrace">
            <a:avLst>
              <a:gd name="adj1" fmla="val 90555"/>
              <a:gd name="adj2" fmla="val 49167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5" name="Рисунок 74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5000" b="92143" l="8537" r="92988">
                        <a14:foregroundMark x1="78659" y1="8214" x2="78659" y2="8214"/>
                        <a14:foregroundMark x1="83537" y1="5357" x2="83537" y2="5357"/>
                        <a14:foregroundMark x1="92988" y1="48929" x2="92988" y2="48929"/>
                        <a14:foregroundMark x1="75305" y1="90714" x2="75305" y2="90714"/>
                        <a14:foregroundMark x1="56707" y1="91429" x2="56707" y2="91429"/>
                        <a14:foregroundMark x1="25000" y1="92143" x2="25000" y2="92143"/>
                        <a14:foregroundMark x1="50915" y1="81071" x2="50915" y2="81071"/>
                        <a14:foregroundMark x1="80183" y1="82857" x2="80183" y2="82857"/>
                        <a14:foregroundMark x1="12500" y1="66429" x2="12500" y2="66429"/>
                        <a14:foregroundMark x1="34451" y1="65357" x2="34451" y2="65357"/>
                        <a14:foregroundMark x1="25000" y1="37857" x2="25000" y2="37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981" y="2216360"/>
            <a:ext cx="1447350" cy="1235542"/>
          </a:xfrm>
          <a:prstGeom prst="rect">
            <a:avLst/>
          </a:prstGeom>
        </p:spPr>
      </p:pic>
      <p:sp>
        <p:nvSpPr>
          <p:cNvPr id="76" name="TextBox 75"/>
          <p:cNvSpPr txBox="1"/>
          <p:nvPr/>
        </p:nvSpPr>
        <p:spPr>
          <a:xfrm>
            <a:off x="7402733" y="4356857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60 км</a:t>
            </a:r>
            <a:endParaRPr lang="ru-RU" dirty="0"/>
          </a:p>
        </p:txBody>
      </p:sp>
      <p:sp>
        <p:nvSpPr>
          <p:cNvPr id="77" name="TextBox 76"/>
          <p:cNvSpPr txBox="1"/>
          <p:nvPr/>
        </p:nvSpPr>
        <p:spPr>
          <a:xfrm>
            <a:off x="5791038" y="4356857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60 км</a:t>
            </a:r>
            <a:endParaRPr lang="ru-RU" dirty="0"/>
          </a:p>
        </p:txBody>
      </p:sp>
      <p:sp>
        <p:nvSpPr>
          <p:cNvPr id="78" name="TextBox 77"/>
          <p:cNvSpPr txBox="1"/>
          <p:nvPr/>
        </p:nvSpPr>
        <p:spPr>
          <a:xfrm>
            <a:off x="4229065" y="4316662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60 км</a:t>
            </a:r>
            <a:endParaRPr lang="ru-RU" dirty="0"/>
          </a:p>
        </p:txBody>
      </p:sp>
      <p:sp>
        <p:nvSpPr>
          <p:cNvPr id="79" name="TextBox 78"/>
          <p:cNvSpPr txBox="1"/>
          <p:nvPr/>
        </p:nvSpPr>
        <p:spPr>
          <a:xfrm>
            <a:off x="2575821" y="4316662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60 км</a:t>
            </a:r>
            <a:endParaRPr lang="ru-RU" dirty="0"/>
          </a:p>
        </p:txBody>
      </p:sp>
      <p:sp>
        <p:nvSpPr>
          <p:cNvPr id="80" name="TextBox 79"/>
          <p:cNvSpPr txBox="1"/>
          <p:nvPr/>
        </p:nvSpPr>
        <p:spPr>
          <a:xfrm>
            <a:off x="964362" y="4316662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60 км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3313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45679E-6 L -0.84879 0.00679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448" y="3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46914E-7 L -0.57448 -0.0034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733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7448 -0.0034 L -1.12987 -0.0034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09877E-6 L -0.85555 -0.00741 " pathEditMode="relative" rAng="0" ptsTypes="AA">
                                      <p:cBhvr>
                                        <p:cTn id="96" dur="2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778" y="-37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00"/>
                            </p:stCondLst>
                            <p:childTnLst>
                              <p:par>
                                <p:cTn id="1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000"/>
                            </p:stCondLst>
                            <p:childTnLst>
                              <p:par>
                                <p:cTn id="1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6" grpId="0"/>
      <p:bldP spid="7" grpId="0" animBg="1"/>
      <p:bldP spid="19" grpId="0"/>
      <p:bldP spid="20" grpId="0"/>
      <p:bldP spid="24" grpId="0" animBg="1"/>
      <p:bldP spid="35" grpId="0"/>
      <p:bldP spid="36" grpId="0"/>
      <p:bldP spid="22" grpId="0"/>
      <p:bldP spid="43" grpId="0"/>
      <p:bldP spid="44" grpId="0"/>
      <p:bldP spid="45" grpId="0"/>
      <p:bldP spid="46" grpId="0"/>
      <p:bldP spid="56" grpId="0" animBg="1"/>
      <p:bldP spid="56" grpId="1" animBg="1"/>
      <p:bldP spid="66" grpId="0"/>
      <p:bldP spid="66" grpId="1"/>
      <p:bldP spid="67" grpId="0" animBg="1"/>
      <p:bldP spid="67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6" grpId="0"/>
      <p:bldP spid="76" grpId="1"/>
      <p:bldP spid="77" grpId="0"/>
      <p:bldP spid="77" grpId="1"/>
      <p:bldP spid="78" grpId="0"/>
      <p:bldP spid="78" grpId="1"/>
      <p:bldP spid="79" grpId="0"/>
      <p:bldP spid="79" grpId="1"/>
      <p:bldP spid="80" grpId="0"/>
      <p:bldP spid="8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31540" y="765891"/>
            <a:ext cx="8280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скорость </a:t>
            </a:r>
            <a:r>
              <a:rPr lang="ru-RU" sz="2800" dirty="0"/>
              <a:t>тела в данный момент времени или в данной точке </a:t>
            </a:r>
            <a:r>
              <a:rPr lang="ru-RU" sz="2800" dirty="0" smtClean="0"/>
              <a:t>траектории</a:t>
            </a:r>
            <a:endParaRPr lang="ru-RU" sz="28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223115" y="2256374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>
                <a:solidFill>
                  <a:schemeClr val="tx2"/>
                </a:solidFill>
              </a:rPr>
              <a:t>Мгновенная</a:t>
            </a:r>
            <a:r>
              <a:rPr lang="ru-RU" sz="2000" dirty="0"/>
              <a:t> </a:t>
            </a:r>
            <a:r>
              <a:rPr lang="ru-RU" sz="2000" dirty="0">
                <a:solidFill>
                  <a:schemeClr val="tx2"/>
                </a:solidFill>
              </a:rPr>
              <a:t>скорость</a:t>
            </a:r>
            <a:r>
              <a:rPr lang="ru-RU" sz="2000" dirty="0"/>
              <a:t> — величина векторная. </a:t>
            </a:r>
            <a:r>
              <a:rPr lang="ru-RU" sz="2000" dirty="0" smtClean="0"/>
              <a:t>Она направлена по касательной к траектории в каждой её точке в сторону перемещения</a:t>
            </a:r>
            <a:endParaRPr lang="ru-RU" sz="20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2350141" y="208084"/>
            <a:ext cx="44437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Мгновенная скорость</a:t>
            </a:r>
            <a:endParaRPr lang="ru-RU" sz="3600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4571999" y="3717958"/>
            <a:ext cx="223115" cy="2342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олилиния 35"/>
          <p:cNvSpPr/>
          <p:nvPr/>
        </p:nvSpPr>
        <p:spPr>
          <a:xfrm>
            <a:off x="4682291" y="1719998"/>
            <a:ext cx="3922157" cy="2115104"/>
          </a:xfrm>
          <a:custGeom>
            <a:avLst/>
            <a:gdLst>
              <a:gd name="connsiteX0" fmla="*/ 0 w 2998573"/>
              <a:gd name="connsiteY0" fmla="*/ 1348105 h 1348105"/>
              <a:gd name="connsiteX1" fmla="*/ 676656 w 2998573"/>
              <a:gd name="connsiteY1" fmla="*/ 552577 h 1348105"/>
              <a:gd name="connsiteX2" fmla="*/ 1911096 w 2998573"/>
              <a:gd name="connsiteY2" fmla="*/ 1028065 h 1348105"/>
              <a:gd name="connsiteX3" fmla="*/ 2862072 w 2998573"/>
              <a:gd name="connsiteY3" fmla="*/ 131953 h 1348105"/>
              <a:gd name="connsiteX4" fmla="*/ 2971800 w 2998573"/>
              <a:gd name="connsiteY4" fmla="*/ 22225 h 1348105"/>
              <a:gd name="connsiteX0" fmla="*/ 0 w 3081123"/>
              <a:gd name="connsiteY0" fmla="*/ 1227455 h 1227455"/>
              <a:gd name="connsiteX1" fmla="*/ 759206 w 3081123"/>
              <a:gd name="connsiteY1" fmla="*/ 552577 h 1227455"/>
              <a:gd name="connsiteX2" fmla="*/ 1993646 w 3081123"/>
              <a:gd name="connsiteY2" fmla="*/ 1028065 h 1227455"/>
              <a:gd name="connsiteX3" fmla="*/ 2944622 w 3081123"/>
              <a:gd name="connsiteY3" fmla="*/ 131953 h 1227455"/>
              <a:gd name="connsiteX4" fmla="*/ 3054350 w 3081123"/>
              <a:gd name="connsiteY4" fmla="*/ 22225 h 1227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1123" h="1227455">
                <a:moveTo>
                  <a:pt x="0" y="1227455"/>
                </a:moveTo>
                <a:cubicBezTo>
                  <a:pt x="179070" y="856361"/>
                  <a:pt x="426932" y="585809"/>
                  <a:pt x="759206" y="552577"/>
                </a:cubicBezTo>
                <a:cubicBezTo>
                  <a:pt x="1091480" y="519345"/>
                  <a:pt x="1629410" y="1098169"/>
                  <a:pt x="1993646" y="1028065"/>
                </a:cubicBezTo>
                <a:cubicBezTo>
                  <a:pt x="2357882" y="957961"/>
                  <a:pt x="2767838" y="299593"/>
                  <a:pt x="2944622" y="131953"/>
                </a:cubicBezTo>
                <a:cubicBezTo>
                  <a:pt x="3121406" y="-35687"/>
                  <a:pt x="3087878" y="-6731"/>
                  <a:pt x="3054350" y="22225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5508104" y="2541259"/>
            <a:ext cx="260381" cy="234288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6516216" y="3161828"/>
            <a:ext cx="229751" cy="234288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7950005" y="2424115"/>
            <a:ext cx="227721" cy="234288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5" name="Прямая со стрелкой 44"/>
          <p:cNvCxnSpPr/>
          <p:nvPr/>
        </p:nvCxnSpPr>
        <p:spPr>
          <a:xfrm flipV="1">
            <a:off x="5630738" y="2597219"/>
            <a:ext cx="741462" cy="55332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6643369" y="3261289"/>
            <a:ext cx="664935" cy="534597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flipV="1">
            <a:off x="8048010" y="2130628"/>
            <a:ext cx="206211" cy="410632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5338789" y="2178275"/>
                <a:ext cx="599010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i="1" baseline="-25000">
                          <a:latin typeface="Cambria Math"/>
                          <a:ea typeface="Cambria Math"/>
                        </a:rPr>
                        <m:t>мг1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8789" y="2178275"/>
                <a:ext cx="599010" cy="362984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t="-21667" r="-10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 rot="2489177">
                <a:off x="6531787" y="3414160"/>
                <a:ext cx="599010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i="1" baseline="-25000">
                          <a:latin typeface="Cambria Math"/>
                          <a:ea typeface="Cambria Math"/>
                        </a:rPr>
                        <m:t>мг</m:t>
                      </m:r>
                      <m:r>
                        <a:rPr lang="ru-RU" b="0" i="1" baseline="-25000" smtClean="0"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489177">
                <a:off x="6531787" y="3414160"/>
                <a:ext cx="599010" cy="36298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t="-6306" r="-70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 rot="17864704">
                <a:off x="7671339" y="2030072"/>
                <a:ext cx="557332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ru-RU" i="1" smtClean="0"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</m:acc>
                    <m:r>
                      <a:rPr lang="ru-RU" i="1" baseline="-25000">
                        <a:latin typeface="Cambria Math"/>
                        <a:ea typeface="Cambria Math"/>
                      </a:rPr>
                      <m:t>мг</m:t>
                    </m:r>
                  </m:oMath>
                </a14:m>
                <a:r>
                  <a:rPr lang="ru-RU" baseline="-25000" dirty="0" smtClean="0"/>
                  <a:t>3</a:t>
                </a:r>
                <a:endParaRPr lang="ru-RU" baseline="-25000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864704">
                <a:off x="7671339" y="2030072"/>
                <a:ext cx="557332" cy="36298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11458" t="-9091" r="-1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94293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22222E-6 -8.64198E-7 L 0.01528 -0.06914 L 0.03195 -0.12346 L 0.05139 -0.1679 L 0.06876 -0.19877 L 0.09028 -0.21852 L 0.10834 -0.22716 L 0.13126 -0.21728 L 0.15278 -0.19383 L 0.17639 -0.16173 L 0.19376 -0.13704 L 0.20626 -0.11728 L 0.22014 -0.10247 L 0.23264 -0.08642 L 0.24723 -0.07284 L 0.26528 -0.06296 L 0.28195 -0.06667 L 0.30139 -0.08765 L 0.32223 -0.12593 L 0.34306 -0.17654 L 0.35903 -0.22099 L 0.3757 -0.26667 L 0.38959 -0.30741 L 0.40278 -0.34568 L 0.41806 -0.38272 L 0.43056 -0.40988 " pathEditMode="relative" ptsTypes="AAAAAAAAAAAAAAAAAAAAAAAAAA">
                                      <p:cBhvr>
                                        <p:cTn id="23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1" grpId="0"/>
      <p:bldP spid="32" grpId="0"/>
      <p:bldP spid="37" grpId="0" animBg="1"/>
      <p:bldP spid="37" grpId="1" animBg="1"/>
      <p:bldP spid="36" grpId="0" animBg="1"/>
      <p:bldP spid="38" grpId="0" animBg="1"/>
      <p:bldP spid="39" grpId="0" animBg="1"/>
      <p:bldP spid="40" grpId="0" animBg="1"/>
      <p:bldP spid="2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8254" y="216456"/>
            <a:ext cx="83474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Прямолинейное равноускоренное движение</a:t>
            </a:r>
            <a:endParaRPr lang="ru-RU" sz="3200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737763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движение </a:t>
            </a:r>
            <a:r>
              <a:rPr lang="ru-RU" dirty="0">
                <a:latin typeface="Calibri" pitchFamily="34" charset="0"/>
                <a:cs typeface="Calibri" pitchFamily="34" charset="0"/>
              </a:rPr>
              <a:t>тела, при котором его скорость за любые равные промежутки времени изменяется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одинаково, а траекторией является прямая линия.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83568" y="4378591"/>
            <a:ext cx="3168352" cy="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827584" y="4306583"/>
            <a:ext cx="0" cy="1440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771800" y="4306583"/>
            <a:ext cx="0" cy="1440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79912" y="4193925"/>
            <a:ext cx="2535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Calibri" pitchFamily="34" charset="0"/>
                <a:cs typeface="Calibri" pitchFamily="34" charset="0"/>
              </a:rPr>
              <a:t>t</a:t>
            </a:r>
            <a:endParaRPr lang="ru-RU" sz="1600" i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3153" y="4378591"/>
            <a:ext cx="322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en-US" sz="1600" baseline="-25000" dirty="0" smtClean="0">
                <a:latin typeface="Calibri" pitchFamily="34" charset="0"/>
                <a:cs typeface="Calibri" pitchFamily="34" charset="0"/>
              </a:rPr>
              <a:t>0</a:t>
            </a:r>
            <a:endParaRPr lang="ru-RU" sz="1600" baseline="-25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45002" y="4383997"/>
            <a:ext cx="2535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Calibri" pitchFamily="34" charset="0"/>
                <a:cs typeface="Calibri" pitchFamily="34" charset="0"/>
              </a:rPr>
              <a:t>t</a:t>
            </a:r>
            <a:endParaRPr lang="ru-RU" sz="1600" i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19364" y="4006265"/>
            <a:ext cx="216439" cy="2160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63580" y="4006265"/>
            <a:ext cx="216439" cy="2160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 стрелкой 16"/>
          <p:cNvCxnSpPr>
            <a:stCxn id="14" idx="3"/>
          </p:cNvCxnSpPr>
          <p:nvPr/>
        </p:nvCxnSpPr>
        <p:spPr>
          <a:xfrm>
            <a:off x="935803" y="4114277"/>
            <a:ext cx="32382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2880019" y="4120259"/>
            <a:ext cx="61186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972015" y="3750435"/>
                <a:ext cx="42646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ru-RU" sz="16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ru-RU" sz="16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ru-RU" sz="16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015" y="3750435"/>
                <a:ext cx="426462" cy="338554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2972718" y="3784450"/>
                <a:ext cx="3388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16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sz="16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2718" y="3784450"/>
                <a:ext cx="338875" cy="33855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t="-14545" r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Скругленный прямоугольник 26"/>
          <p:cNvSpPr/>
          <p:nvPr/>
        </p:nvSpPr>
        <p:spPr>
          <a:xfrm>
            <a:off x="400971" y="2741357"/>
            <a:ext cx="1633735" cy="87879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827582" y="2741357"/>
                <a:ext cx="1207125" cy="8208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ru-RU" sz="240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ru-RU" sz="240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</m:acc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 − </m:t>
                          </m:r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𝜐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acc>
                        </m:num>
                        <m:den>
                          <m:r>
                            <m:rPr>
                              <m:sty m:val="p"/>
                            </m:rPr>
                            <a:rPr lang="el-GR" sz="24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Δ</m:t>
                          </m:r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2" y="2741357"/>
                <a:ext cx="1207125" cy="820866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400972" y="2960127"/>
                <a:ext cx="704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=</a:t>
                </a:r>
                <a:endParaRPr lang="ru-RU" sz="2400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972" y="2960127"/>
                <a:ext cx="704800" cy="461665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3851920" y="1374861"/>
            <a:ext cx="5040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Ускорение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— физическая векторная величина, характеризующая быстроту изменения скорости и численно равная отношению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изменения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скорости </a:t>
            </a:r>
            <a:r>
              <a:rPr lang="ru-RU" dirty="0">
                <a:latin typeface="Calibri" pitchFamily="34" charset="0"/>
                <a:cs typeface="Calibri" pitchFamily="34" charset="0"/>
              </a:rPr>
              <a:t>тела к промежутку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времени</a:t>
            </a:r>
            <a:r>
              <a:rPr lang="ru-RU" dirty="0">
                <a:latin typeface="Calibri" pitchFamily="34" charset="0"/>
                <a:cs typeface="Calibri" pitchFamily="34" charset="0"/>
              </a:rPr>
              <a:t>, в течение которого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это изменение про­изошло.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59632" y="4409088"/>
            <a:ext cx="1066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i="1" dirty="0" smtClean="0"/>
              <a:t>Δ</a:t>
            </a:r>
            <a:r>
              <a:rPr lang="en-US" i="1" dirty="0" smtClean="0"/>
              <a:t>t = t – t</a:t>
            </a:r>
            <a:r>
              <a:rPr lang="en-US" baseline="-25000" dirty="0" smtClean="0"/>
              <a:t>0</a:t>
            </a:r>
            <a:endParaRPr lang="ru-RU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2419398" y="2830612"/>
                <a:ext cx="1614110" cy="642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240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2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𝑎</m:t>
                            </m:r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 </m:t>
                            </m:r>
                          </m:e>
                        </m:acc>
                      </m:e>
                    </m:d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ru-RU" sz="24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м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400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ru-RU" sz="2400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с</m:t>
                                </m:r>
                              </m:e>
                              <m:sup>
                                <m:r>
                                  <a:rPr lang="ru-RU" sz="2400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en-US" sz="24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endParaRPr lang="ru-RU" sz="2400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9398" y="2830612"/>
                <a:ext cx="1614110" cy="642355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Прямая со стрелкой 35"/>
          <p:cNvCxnSpPr/>
          <p:nvPr/>
        </p:nvCxnSpPr>
        <p:spPr>
          <a:xfrm rot="900000" flipV="1">
            <a:off x="4828649" y="4170153"/>
            <a:ext cx="392127" cy="91783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Группа 6"/>
          <p:cNvGrpSpPr/>
          <p:nvPr/>
        </p:nvGrpSpPr>
        <p:grpSpPr>
          <a:xfrm>
            <a:off x="4821357" y="3035875"/>
            <a:ext cx="3271185" cy="2387138"/>
            <a:chOff x="4821357" y="3035875"/>
            <a:chExt cx="3271185" cy="2387138"/>
          </a:xfrm>
        </p:grpSpPr>
        <p:sp>
          <p:nvSpPr>
            <p:cNvPr id="34" name="Полилиния 33"/>
            <p:cNvSpPr/>
            <p:nvPr/>
          </p:nvSpPr>
          <p:spPr>
            <a:xfrm rot="900000">
              <a:off x="4872259" y="3835131"/>
              <a:ext cx="2676452" cy="1587882"/>
            </a:xfrm>
            <a:custGeom>
              <a:avLst/>
              <a:gdLst>
                <a:gd name="connsiteX0" fmla="*/ 0 w 1965960"/>
                <a:gd name="connsiteY0" fmla="*/ 1129180 h 1129180"/>
                <a:gd name="connsiteX1" fmla="*/ 795528 w 1965960"/>
                <a:gd name="connsiteY1" fmla="*/ 77620 h 1129180"/>
                <a:gd name="connsiteX2" fmla="*/ 1965960 w 1965960"/>
                <a:gd name="connsiteY2" fmla="*/ 159916 h 112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65960" h="1129180">
                  <a:moveTo>
                    <a:pt x="0" y="1129180"/>
                  </a:moveTo>
                  <a:cubicBezTo>
                    <a:pt x="233934" y="684172"/>
                    <a:pt x="467868" y="239164"/>
                    <a:pt x="795528" y="77620"/>
                  </a:cubicBezTo>
                  <a:cubicBezTo>
                    <a:pt x="1123188" y="-83924"/>
                    <a:pt x="1544574" y="37996"/>
                    <a:pt x="1965960" y="159916"/>
                  </a:cubicBezTo>
                </a:path>
              </a:pathLst>
            </a:cu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9" name="Прямая со стрелкой 48"/>
            <p:cNvCxnSpPr/>
            <p:nvPr/>
          </p:nvCxnSpPr>
          <p:spPr>
            <a:xfrm flipV="1">
              <a:off x="6159962" y="3719256"/>
              <a:ext cx="1827208" cy="162056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 стрелкой 52"/>
            <p:cNvCxnSpPr/>
            <p:nvPr/>
          </p:nvCxnSpPr>
          <p:spPr>
            <a:xfrm>
              <a:off x="6767434" y="3110453"/>
              <a:ext cx="1228213" cy="608803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 стрелкой 73"/>
            <p:cNvCxnSpPr/>
            <p:nvPr/>
          </p:nvCxnSpPr>
          <p:spPr>
            <a:xfrm rot="900000" flipV="1">
              <a:off x="6268272" y="3035875"/>
              <a:ext cx="392127" cy="917838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86" name="TextBox 85"/>
                <p:cNvSpPr txBox="1"/>
                <p:nvPr/>
              </p:nvSpPr>
              <p:spPr>
                <a:xfrm rot="18590739">
                  <a:off x="4777403" y="4112768"/>
                  <a:ext cx="42646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16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sz="160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sz="160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𝜐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ru-RU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86" name="TextBox 8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590739">
                  <a:off x="4777403" y="4112768"/>
                  <a:ext cx="426462" cy="338554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87" name="TextBox 86"/>
                <p:cNvSpPr txBox="1"/>
                <p:nvPr/>
              </p:nvSpPr>
              <p:spPr>
                <a:xfrm rot="18590739">
                  <a:off x="5984516" y="3285646"/>
                  <a:ext cx="42646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16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sz="160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sz="160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𝜐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ru-RU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87" name="TextBox 8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590739">
                  <a:off x="5984516" y="3285646"/>
                  <a:ext cx="426462" cy="338554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88" name="TextBox 87"/>
                <p:cNvSpPr txBox="1"/>
                <p:nvPr/>
              </p:nvSpPr>
              <p:spPr>
                <a:xfrm>
                  <a:off x="7073566" y="3763806"/>
                  <a:ext cx="338874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16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sz="160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</m:oMath>
                    </m:oMathPara>
                  </a14:m>
                  <a:endParaRPr lang="ru-RU" sz="1600" dirty="0"/>
                </a:p>
              </p:txBody>
            </p:sp>
          </mc:Choice>
          <mc:Fallback>
            <p:sp>
              <p:nvSpPr>
                <p:cNvPr id="88" name="TextBox 8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73566" y="3763806"/>
                  <a:ext cx="338874" cy="338554"/>
                </a:xfrm>
                <a:prstGeom prst="rect">
                  <a:avLst/>
                </a:prstGeom>
                <a:blipFill rotWithShape="1">
                  <a:blip r:embed="rId9" cstate="print"/>
                  <a:stretch>
                    <a:fillRect t="-14286" r="-1964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89" name="TextBox 88"/>
                <p:cNvSpPr txBox="1"/>
                <p:nvPr/>
              </p:nvSpPr>
              <p:spPr>
                <a:xfrm rot="1612357">
                  <a:off x="6815846" y="3093377"/>
                  <a:ext cx="127669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l-GR" sz="1600" i="1" smtClean="0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  <m:t>Δ</m:t>
                        </m:r>
                        <m:acc>
                          <m:accPr>
                            <m:chr m:val="⃗"/>
                            <m:ctrlPr>
                              <a:rPr lang="el-GR" sz="1600" i="1" smtClean="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l-GR" sz="1600" i="1" smtClean="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  <m:r>
                          <a:rPr lang="ru-RU" sz="1600" b="0" i="1" smtClean="0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  <m:t>=</m:t>
                        </m:r>
                        <m:acc>
                          <m:accPr>
                            <m:chr m:val="⃗"/>
                            <m:ctrlPr>
                              <a:rPr lang="ru-RU" sz="1600" b="0" i="1" smtClean="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ru-RU" sz="1600" b="0" i="1" smtClean="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  <m:r>
                          <a:rPr lang="ru-RU" sz="1600" b="0" i="1" smtClean="0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ru-RU" sz="1600" b="0" i="1" smtClean="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sz="1600" b="0" i="1" smtClean="0">
                                    <a:solidFill>
                                      <a:srgbClr val="00B050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sz="1600" b="0" i="1" smtClean="0">
                                    <a:solidFill>
                                      <a:srgbClr val="00B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𝜐</m:t>
                                </m:r>
                              </m:e>
                              <m:sub>
                                <m:r>
                                  <a:rPr lang="ru-RU" sz="1600" b="0" i="1" smtClean="0">
                                    <a:solidFill>
                                      <a:srgbClr val="00B050"/>
                                    </a:solidFill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ru-RU" sz="1600" dirty="0">
                    <a:solidFill>
                      <a:srgbClr val="00B050"/>
                    </a:solidFill>
                  </a:endParaRPr>
                </a:p>
              </p:txBody>
            </p:sp>
          </mc:Choice>
          <mc:Fallback>
            <p:sp>
              <p:nvSpPr>
                <p:cNvPr id="89" name="TextBox 8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12357">
                  <a:off x="6815846" y="3093377"/>
                  <a:ext cx="1276696" cy="338554"/>
                </a:xfrm>
                <a:prstGeom prst="rect">
                  <a:avLst/>
                </a:prstGeom>
                <a:blipFill rotWithShape="1">
                  <a:blip r:embed="rId10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90" name="TextBox 89"/>
              <p:cNvSpPr txBox="1"/>
              <p:nvPr/>
            </p:nvSpPr>
            <p:spPr>
              <a:xfrm rot="1565599">
                <a:off x="6808877" y="3223119"/>
                <a:ext cx="34996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ru-RU" sz="16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65599">
                <a:off x="6808877" y="3223119"/>
                <a:ext cx="349968" cy="338554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 t="-2597" r="-168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Прямая со стрелкой 56"/>
          <p:cNvCxnSpPr/>
          <p:nvPr/>
        </p:nvCxnSpPr>
        <p:spPr>
          <a:xfrm>
            <a:off x="6759887" y="3110453"/>
            <a:ext cx="608346" cy="304402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87" y="1207198"/>
            <a:ext cx="3564623" cy="13664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3621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2" grpId="0"/>
      <p:bldP spid="13" grpId="0"/>
      <p:bldP spid="14" grpId="0" animBg="1"/>
      <p:bldP spid="15" grpId="0" animBg="1"/>
      <p:bldP spid="23" grpId="0" animBg="1"/>
      <p:bldP spid="24" grpId="0" animBg="1"/>
      <p:bldP spid="27" grpId="0" animBg="1"/>
      <p:bldP spid="25" grpId="0" animBg="1"/>
      <p:bldP spid="26" grpId="0" animBg="1"/>
      <p:bldP spid="29" grpId="0"/>
      <p:bldP spid="30" grpId="0"/>
      <p:bldP spid="32" grpId="0" animBg="1"/>
      <p:bldP spid="9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46" name="TextBox 45"/>
              <p:cNvSpPr txBox="1"/>
              <p:nvPr/>
            </p:nvSpPr>
            <p:spPr>
              <a:xfrm>
                <a:off x="907834" y="3632706"/>
                <a:ext cx="732789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dirty="0" smtClean="0">
                    <a:latin typeface="Calibri" pitchFamily="34" charset="0"/>
                    <a:cs typeface="Calibri" pitchFamily="34" charset="0"/>
                  </a:rPr>
                  <a:t>если векторы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8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2800" b="1" i="1" dirty="0" smtClean="0"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2800" dirty="0" smtClean="0">
                    <a:latin typeface="Calibri" pitchFamily="34" charset="0"/>
                    <a:cs typeface="Calibri" pitchFamily="34" charset="0"/>
                  </a:rPr>
                  <a:t>и</a:t>
                </a:r>
                <a:r>
                  <a:rPr lang="ru-RU" sz="2800" b="1" i="1" dirty="0" smtClean="0">
                    <a:latin typeface="Calibri" pitchFamily="34" charset="0"/>
                    <a:cs typeface="Calibri" pitchFamily="34" charset="0"/>
                  </a:rPr>
                  <a:t>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800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sz="2800" i="1"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</m:acc>
                    <m:r>
                      <a:rPr lang="ru-RU" sz="2800" b="0" i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ru-RU" sz="2800" dirty="0" smtClean="0">
                    <a:latin typeface="Calibri" pitchFamily="34" charset="0"/>
                    <a:cs typeface="Calibri" pitchFamily="34" charset="0"/>
                  </a:rPr>
                  <a:t>сонаправлены, то</a:t>
                </a:r>
                <a:endParaRPr lang="ru-RU" sz="2800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834" y="3632706"/>
                <a:ext cx="7327892" cy="52322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Прямоугольник 46"/>
          <p:cNvSpPr/>
          <p:nvPr/>
        </p:nvSpPr>
        <p:spPr>
          <a:xfrm>
            <a:off x="1917005" y="4074519"/>
            <a:ext cx="53095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скорость тела увеличивается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337359" y="1492684"/>
            <a:ext cx="8244441" cy="1818310"/>
            <a:chOff x="337359" y="1492684"/>
            <a:chExt cx="8244441" cy="1818310"/>
          </a:xfrm>
        </p:grpSpPr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1337252" y="2787774"/>
                  <a:ext cx="2119219" cy="523220"/>
                </a:xfrm>
                <a:prstGeom prst="rect">
                  <a:avLst/>
                </a:prstGeom>
                <a:noFill/>
                <a:ln w="31750"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800" i="1" dirty="0" smtClean="0">
                          <a:latin typeface="Cambria Math"/>
                          <a:ea typeface="Cambria Math"/>
                          <a:cs typeface="Calibri" pitchFamily="34" charset="0"/>
                        </a:rPr>
                        <m:t>𝜐</m:t>
                      </m:r>
                    </m:oMath>
                  </a14:m>
                  <a:r>
                    <a:rPr lang="en-US" sz="2800" baseline="-25000" dirty="0" smtClean="0">
                      <a:latin typeface="Calibri" pitchFamily="34" charset="0"/>
                      <a:cs typeface="Calibri" pitchFamily="34" charset="0"/>
                    </a:rPr>
                    <a:t>x</a:t>
                  </a:r>
                  <a:r>
                    <a:rPr lang="en-US" sz="2800" dirty="0" smtClean="0">
                      <a:latin typeface="Calibri" pitchFamily="34" charset="0"/>
                      <a:cs typeface="Calibri" pitchFamily="34" charset="0"/>
                    </a:rPr>
                    <a:t> &gt; 0</a:t>
                  </a:r>
                  <a:r>
                    <a:rPr lang="ru-RU" sz="2800" dirty="0" smtClean="0">
                      <a:latin typeface="Calibri" pitchFamily="34" charset="0"/>
                      <a:cs typeface="Calibri" pitchFamily="34" charset="0"/>
                    </a:rPr>
                    <a:t>, </a:t>
                  </a:r>
                  <a:r>
                    <a:rPr lang="ru-RU" sz="2800" i="1" dirty="0" smtClean="0">
                      <a:latin typeface="Calibri" pitchFamily="34" charset="0"/>
                      <a:cs typeface="Calibri" pitchFamily="34" charset="0"/>
                    </a:rPr>
                    <a:t>а</a:t>
                  </a:r>
                  <a:r>
                    <a:rPr lang="en-US" sz="2800" baseline="-12000" dirty="0" smtClean="0">
                      <a:latin typeface="Calibri" pitchFamily="34" charset="0"/>
                      <a:cs typeface="Calibri" pitchFamily="34" charset="0"/>
                    </a:rPr>
                    <a:t>x</a:t>
                  </a:r>
                  <a:r>
                    <a:rPr lang="en-US" sz="2800" baseline="-20000" dirty="0" smtClean="0">
                      <a:latin typeface="Calibri" pitchFamily="34" charset="0"/>
                      <a:cs typeface="Calibri" pitchFamily="34" charset="0"/>
                    </a:rPr>
                    <a:t> </a:t>
                  </a:r>
                  <a:r>
                    <a:rPr lang="en-US" sz="2800" dirty="0" smtClean="0">
                      <a:latin typeface="Calibri" pitchFamily="34" charset="0"/>
                      <a:cs typeface="Calibri" pitchFamily="34" charset="0"/>
                    </a:rPr>
                    <a:t>&gt; 0</a:t>
                  </a:r>
                  <a:endParaRPr lang="ru-RU" sz="28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mc:Choice>
          <mc:Fallback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37252" y="2787774"/>
                  <a:ext cx="2119219" cy="523220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 t="-7692" b="-27473"/>
                  </a:stretch>
                </a:blipFill>
                <a:ln w="31750"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Прямая со стрелкой 33"/>
            <p:cNvCxnSpPr/>
            <p:nvPr/>
          </p:nvCxnSpPr>
          <p:spPr>
            <a:xfrm>
              <a:off x="504981" y="2469290"/>
              <a:ext cx="3772963" cy="203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Овал 34"/>
            <p:cNvSpPr/>
            <p:nvPr/>
          </p:nvSpPr>
          <p:spPr>
            <a:xfrm>
              <a:off x="1170798" y="2010873"/>
              <a:ext cx="332908" cy="36673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36" name="Прямая со стрелкой 35"/>
            <p:cNvCxnSpPr/>
            <p:nvPr/>
          </p:nvCxnSpPr>
          <p:spPr>
            <a:xfrm>
              <a:off x="1672347" y="2206465"/>
              <a:ext cx="1094901" cy="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 стрелкой 36"/>
            <p:cNvCxnSpPr/>
            <p:nvPr/>
          </p:nvCxnSpPr>
          <p:spPr>
            <a:xfrm>
              <a:off x="2833979" y="2005443"/>
              <a:ext cx="761992" cy="2038"/>
            </a:xfrm>
            <a:prstGeom prst="straightConnector1">
              <a:avLst/>
            </a:prstGeom>
            <a:ln w="317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4088134" y="2086223"/>
              <a:ext cx="4985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latin typeface="Calibri" pitchFamily="34" charset="0"/>
                  <a:cs typeface="Calibri" pitchFamily="34" charset="0"/>
                </a:rPr>
                <a:t>х</a:t>
              </a:r>
              <a:endParaRPr lang="ru-RU" sz="20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37359" y="2131508"/>
              <a:ext cx="3462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latin typeface="Calibri" pitchFamily="34" charset="0"/>
                  <a:cs typeface="Calibri" pitchFamily="34" charset="0"/>
                </a:rPr>
                <a:t>0</a:t>
              </a:r>
              <a:endParaRPr lang="ru-RU" sz="2000" dirty="0">
                <a:latin typeface="Calibri" pitchFamily="34" charset="0"/>
                <a:cs typeface="Calibri" pitchFamily="34" charset="0"/>
              </a:endParaRPr>
            </a:p>
          </p:txBody>
        </p: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48" name="TextBox 47"/>
                <p:cNvSpPr txBox="1"/>
                <p:nvPr/>
              </p:nvSpPr>
              <p:spPr>
                <a:xfrm>
                  <a:off x="1857792" y="1802220"/>
                  <a:ext cx="41434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24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sz="2400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</m:oMath>
                    </m:oMathPara>
                  </a14:m>
                  <a:endParaRPr lang="ru-RU" sz="2000" dirty="0"/>
                </a:p>
              </p:txBody>
            </p:sp>
          </mc:Choice>
          <mc:Fallback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57792" y="1802220"/>
                  <a:ext cx="414344" cy="461665"/>
                </a:xfrm>
                <a:prstGeom prst="rect">
                  <a:avLst/>
                </a:prstGeom>
                <a:blipFill rotWithShape="1">
                  <a:blip r:embed="rId4" cstate="print"/>
                  <a:stretch>
                    <a:fillRect t="-20000" r="-3235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2998666" y="1591080"/>
                  <a:ext cx="43261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24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acc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8666" y="1591080"/>
                  <a:ext cx="432618" cy="461665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 t="-19737" r="-32394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Овал 39"/>
            <p:cNvSpPr/>
            <p:nvPr/>
          </p:nvSpPr>
          <p:spPr>
            <a:xfrm>
              <a:off x="7682846" y="2044731"/>
              <a:ext cx="345538" cy="347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41" name="Прямая со стрелкой 40"/>
            <p:cNvCxnSpPr/>
            <p:nvPr/>
          </p:nvCxnSpPr>
          <p:spPr>
            <a:xfrm>
              <a:off x="5057783" y="2478510"/>
              <a:ext cx="3305636" cy="192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 стрелкой 41"/>
            <p:cNvCxnSpPr/>
            <p:nvPr/>
          </p:nvCxnSpPr>
          <p:spPr>
            <a:xfrm rot="10800000">
              <a:off x="5820918" y="1900246"/>
              <a:ext cx="583347" cy="1929"/>
            </a:xfrm>
            <a:prstGeom prst="straightConnector1">
              <a:avLst/>
            </a:prstGeom>
            <a:ln w="317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 стрелкой 42"/>
            <p:cNvCxnSpPr/>
            <p:nvPr/>
          </p:nvCxnSpPr>
          <p:spPr>
            <a:xfrm rot="10800000">
              <a:off x="6613376" y="2218243"/>
              <a:ext cx="972246" cy="1929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8145037" y="2086223"/>
              <a:ext cx="4367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/>
                <a:t>х</a:t>
              </a:r>
              <a:endParaRPr lang="ru-RU" sz="20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952565" y="2131508"/>
              <a:ext cx="4367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/>
                <a:t>0</a:t>
              </a:r>
              <a:endParaRPr lang="ru-RU" sz="2000" dirty="0"/>
            </a:p>
          </p:txBody>
        </p: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6954514" y="1745713"/>
                  <a:ext cx="41434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24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sz="2400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</m:oMath>
                    </m:oMathPara>
                  </a14:m>
                  <a:endParaRPr lang="ru-RU" sz="2400" dirty="0"/>
                </a:p>
              </p:txBody>
            </p:sp>
          </mc:Choice>
          <mc:Fallback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54514" y="1745713"/>
                  <a:ext cx="414344" cy="461665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 t="-19737" r="-3235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5896282" y="1492684"/>
                  <a:ext cx="43261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24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acc>
                      </m:oMath>
                    </m:oMathPara>
                  </a14:m>
                  <a:endParaRPr lang="ru-RU" sz="2400" dirty="0"/>
                </a:p>
              </p:txBody>
            </p:sp>
          </mc:Choice>
          <mc:Fallback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6282" y="1492684"/>
                  <a:ext cx="432618" cy="461665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 t="-19737" r="-3380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5624027" y="2787774"/>
                  <a:ext cx="2173148" cy="523220"/>
                </a:xfrm>
                <a:prstGeom prst="rect">
                  <a:avLst/>
                </a:prstGeom>
                <a:noFill/>
                <a:ln w="31750"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800" i="1" dirty="0" smtClean="0">
                          <a:latin typeface="Cambria Math"/>
                          <a:ea typeface="Cambria Math"/>
                          <a:cs typeface="Calibri" pitchFamily="34" charset="0"/>
                        </a:rPr>
                        <m:t>𝜐</m:t>
                      </m:r>
                    </m:oMath>
                  </a14:m>
                  <a:r>
                    <a:rPr lang="en-US" sz="2800" baseline="-25000" dirty="0" smtClean="0">
                      <a:latin typeface="Calibri" pitchFamily="34" charset="0"/>
                      <a:cs typeface="Calibri" pitchFamily="34" charset="0"/>
                    </a:rPr>
                    <a:t>x</a:t>
                  </a:r>
                  <a:r>
                    <a:rPr lang="en-US" sz="2800" dirty="0" smtClean="0">
                      <a:latin typeface="Calibri" pitchFamily="34" charset="0"/>
                      <a:cs typeface="Calibri" pitchFamily="34" charset="0"/>
                    </a:rPr>
                    <a:t> </a:t>
                  </a:r>
                  <a:r>
                    <a:rPr lang="en-US" sz="2800" dirty="0">
                      <a:latin typeface="Calibri" pitchFamily="34" charset="0"/>
                      <a:cs typeface="Calibri" pitchFamily="34" charset="0"/>
                    </a:rPr>
                    <a:t>&lt;</a:t>
                  </a:r>
                  <a:r>
                    <a:rPr lang="en-US" sz="2800" dirty="0" smtClean="0">
                      <a:latin typeface="Calibri" pitchFamily="34" charset="0"/>
                      <a:cs typeface="Calibri" pitchFamily="34" charset="0"/>
                    </a:rPr>
                    <a:t> 0</a:t>
                  </a:r>
                  <a:r>
                    <a:rPr lang="ru-RU" sz="2800" dirty="0" smtClean="0">
                      <a:latin typeface="Calibri" pitchFamily="34" charset="0"/>
                      <a:cs typeface="Calibri" pitchFamily="34" charset="0"/>
                    </a:rPr>
                    <a:t>, </a:t>
                  </a:r>
                  <a:r>
                    <a:rPr lang="ru-RU" sz="2800" i="1" dirty="0" smtClean="0">
                      <a:latin typeface="Calibri" pitchFamily="34" charset="0"/>
                      <a:cs typeface="Calibri" pitchFamily="34" charset="0"/>
                    </a:rPr>
                    <a:t>а</a:t>
                  </a:r>
                  <a:r>
                    <a:rPr lang="en-US" sz="2800" baseline="-12000" dirty="0" smtClean="0">
                      <a:latin typeface="Calibri" pitchFamily="34" charset="0"/>
                      <a:cs typeface="Calibri" pitchFamily="34" charset="0"/>
                    </a:rPr>
                    <a:t>x</a:t>
                  </a:r>
                  <a:r>
                    <a:rPr lang="en-US" sz="2800" baseline="-20000" dirty="0" smtClean="0">
                      <a:latin typeface="Calibri" pitchFamily="34" charset="0"/>
                      <a:cs typeface="Calibri" pitchFamily="34" charset="0"/>
                    </a:rPr>
                    <a:t> </a:t>
                  </a:r>
                  <a:r>
                    <a:rPr lang="en-US" sz="2800" dirty="0" smtClean="0">
                      <a:latin typeface="Calibri" pitchFamily="34" charset="0"/>
                      <a:cs typeface="Calibri" pitchFamily="34" charset="0"/>
                    </a:rPr>
                    <a:t>&lt; 0</a:t>
                  </a:r>
                  <a:endParaRPr lang="ru-RU" sz="28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mc:Choice>
          <mc:Fallback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24027" y="2787774"/>
                  <a:ext cx="2173148" cy="523220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 t="-7692" b="-27473"/>
                  </a:stretch>
                </a:blipFill>
                <a:ln w="31750"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53" name="TextBox 52"/>
              <p:cNvSpPr txBox="1"/>
              <p:nvPr/>
            </p:nvSpPr>
            <p:spPr>
              <a:xfrm>
                <a:off x="755138" y="267494"/>
                <a:ext cx="763328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Связь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знаков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проекций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скорости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320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  <a:cs typeface="Calibri" pitchFamily="34" charset="0"/>
                      </a:rPr>
                      <m:t>𝜐</m:t>
                    </m:r>
                  </m:oMath>
                </a14:m>
                <a:r>
                  <a:rPr lang="en-US" sz="3200" i="1" baseline="-160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x</a:t>
                </a:r>
                <a:r>
                  <a:rPr lang="ru-RU" sz="3200" i="1" baseline="-160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и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ускорения  </a:t>
                </a:r>
                <a:r>
                  <a:rPr lang="ru-RU" sz="3200" i="1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а</a:t>
                </a:r>
                <a:r>
                  <a:rPr lang="en-US" sz="3200" i="1" baseline="-160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x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с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характером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движения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тела</a:t>
                </a:r>
                <a:endParaRPr lang="ru-RU" sz="3200" baseline="-16000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138" y="267494"/>
                <a:ext cx="7633285" cy="1077218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l="-1358" t="-6780" r="-1278" b="-1751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0380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/>
      <p:bldP spid="5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755138" y="267494"/>
                <a:ext cx="763328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Связь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знаков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проекций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скорости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320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  <a:cs typeface="Calibri" pitchFamily="34" charset="0"/>
                      </a:rPr>
                      <m:t>𝜐</m:t>
                    </m:r>
                  </m:oMath>
                </a14:m>
                <a:r>
                  <a:rPr lang="en-US" sz="3200" i="1" baseline="-160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x</a:t>
                </a:r>
                <a:r>
                  <a:rPr lang="ru-RU" sz="3200" i="1" baseline="-160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и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ускорения  </a:t>
                </a:r>
                <a:r>
                  <a:rPr lang="ru-RU" sz="3200" i="1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а</a:t>
                </a:r>
                <a:r>
                  <a:rPr lang="en-US" sz="3200" i="1" baseline="-160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x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с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характером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движения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тела</a:t>
                </a:r>
                <a:endParaRPr lang="ru-RU" sz="3200" baseline="-16000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138" y="267494"/>
                <a:ext cx="7633285" cy="1077218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1358" t="-6780" r="-1278" b="-1751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Группа 1"/>
          <p:cNvGrpSpPr/>
          <p:nvPr/>
        </p:nvGrpSpPr>
        <p:grpSpPr>
          <a:xfrm>
            <a:off x="337359" y="1492684"/>
            <a:ext cx="8244441" cy="1749395"/>
            <a:chOff x="337359" y="1492684"/>
            <a:chExt cx="8244441" cy="1749395"/>
          </a:xfrm>
        </p:grpSpPr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1312065" y="2715766"/>
                  <a:ext cx="2119219" cy="523220"/>
                </a:xfrm>
                <a:prstGeom prst="rect">
                  <a:avLst/>
                </a:prstGeom>
                <a:noFill/>
                <a:ln w="31750"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800" i="1" dirty="0" smtClean="0">
                          <a:latin typeface="Cambria Math"/>
                          <a:ea typeface="Cambria Math"/>
                          <a:cs typeface="Calibri" pitchFamily="34" charset="0"/>
                        </a:rPr>
                        <m:t>𝜐</m:t>
                      </m:r>
                    </m:oMath>
                  </a14:m>
                  <a:r>
                    <a:rPr lang="en-US" sz="2800" baseline="-25000" dirty="0" smtClean="0">
                      <a:latin typeface="Calibri" pitchFamily="34" charset="0"/>
                      <a:cs typeface="Calibri" pitchFamily="34" charset="0"/>
                    </a:rPr>
                    <a:t>x</a:t>
                  </a:r>
                  <a:r>
                    <a:rPr lang="en-US" sz="2800" dirty="0" smtClean="0">
                      <a:latin typeface="Calibri" pitchFamily="34" charset="0"/>
                      <a:cs typeface="Calibri" pitchFamily="34" charset="0"/>
                    </a:rPr>
                    <a:t> &gt; 0</a:t>
                  </a:r>
                  <a:r>
                    <a:rPr lang="ru-RU" sz="2800" dirty="0" smtClean="0">
                      <a:latin typeface="Calibri" pitchFamily="34" charset="0"/>
                      <a:cs typeface="Calibri" pitchFamily="34" charset="0"/>
                    </a:rPr>
                    <a:t>, </a:t>
                  </a:r>
                  <a:r>
                    <a:rPr lang="ru-RU" sz="2800" i="1" dirty="0" smtClean="0">
                      <a:latin typeface="Calibri" pitchFamily="34" charset="0"/>
                      <a:cs typeface="Calibri" pitchFamily="34" charset="0"/>
                    </a:rPr>
                    <a:t>а</a:t>
                  </a:r>
                  <a:r>
                    <a:rPr lang="en-US" sz="2800" baseline="-12000" dirty="0" smtClean="0">
                      <a:latin typeface="Calibri" pitchFamily="34" charset="0"/>
                      <a:cs typeface="Calibri" pitchFamily="34" charset="0"/>
                    </a:rPr>
                    <a:t>x</a:t>
                  </a:r>
                  <a:r>
                    <a:rPr lang="en-US" sz="2800" baseline="-20000" dirty="0" smtClean="0">
                      <a:latin typeface="Calibri" pitchFamily="34" charset="0"/>
                      <a:cs typeface="Calibri" pitchFamily="34" charset="0"/>
                    </a:rPr>
                    <a:t> </a:t>
                  </a:r>
                  <a:r>
                    <a:rPr lang="en-US" sz="2800" dirty="0" smtClean="0">
                      <a:latin typeface="Calibri" pitchFamily="34" charset="0"/>
                      <a:cs typeface="Calibri" pitchFamily="34" charset="0"/>
                    </a:rPr>
                    <a:t>&lt; 0</a:t>
                  </a:r>
                  <a:endParaRPr lang="ru-RU" sz="28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mc:Choice>
          <mc:Fallback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12065" y="2715766"/>
                  <a:ext cx="2119219" cy="523220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 t="-6593" b="-27473"/>
                  </a:stretch>
                </a:blipFill>
                <a:ln w="31750"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Прямая со стрелкой 31"/>
            <p:cNvCxnSpPr/>
            <p:nvPr/>
          </p:nvCxnSpPr>
          <p:spPr>
            <a:xfrm>
              <a:off x="504981" y="2469290"/>
              <a:ext cx="3772963" cy="203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Овал 32"/>
            <p:cNvSpPr/>
            <p:nvPr/>
          </p:nvSpPr>
          <p:spPr>
            <a:xfrm>
              <a:off x="1170798" y="2010873"/>
              <a:ext cx="332908" cy="36673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34" name="Прямая со стрелкой 33"/>
            <p:cNvCxnSpPr/>
            <p:nvPr/>
          </p:nvCxnSpPr>
          <p:spPr>
            <a:xfrm>
              <a:off x="1672347" y="2206465"/>
              <a:ext cx="1094901" cy="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/>
            <p:cNvCxnSpPr/>
            <p:nvPr/>
          </p:nvCxnSpPr>
          <p:spPr>
            <a:xfrm flipH="1">
              <a:off x="2833979" y="2005443"/>
              <a:ext cx="761992" cy="2038"/>
            </a:xfrm>
            <a:prstGeom prst="straightConnector1">
              <a:avLst/>
            </a:prstGeom>
            <a:ln w="317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4088134" y="2086223"/>
              <a:ext cx="4985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latin typeface="Calibri" pitchFamily="34" charset="0"/>
                  <a:cs typeface="Calibri" pitchFamily="34" charset="0"/>
                </a:rPr>
                <a:t>х</a:t>
              </a:r>
              <a:endParaRPr lang="ru-RU" sz="20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37359" y="2131508"/>
              <a:ext cx="3462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latin typeface="Calibri" pitchFamily="34" charset="0"/>
                  <a:cs typeface="Calibri" pitchFamily="34" charset="0"/>
                </a:rPr>
                <a:t>0</a:t>
              </a:r>
              <a:endParaRPr lang="ru-RU" sz="2000" dirty="0">
                <a:latin typeface="Calibri" pitchFamily="34" charset="0"/>
                <a:cs typeface="Calibri" pitchFamily="34" charset="0"/>
              </a:endParaRPr>
            </a:p>
          </p:txBody>
        </p: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1857792" y="1802220"/>
                  <a:ext cx="41434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24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sz="2400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</m:oMath>
                    </m:oMathPara>
                  </a14:m>
                  <a:endParaRPr lang="ru-RU" sz="2000" dirty="0"/>
                </a:p>
              </p:txBody>
            </p:sp>
          </mc:Choice>
          <mc:Fallback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57792" y="1802220"/>
                  <a:ext cx="414344" cy="461665"/>
                </a:xfrm>
                <a:prstGeom prst="rect">
                  <a:avLst/>
                </a:prstGeom>
                <a:blipFill rotWithShape="1">
                  <a:blip r:embed="rId4" cstate="print"/>
                  <a:stretch>
                    <a:fillRect t="-20000" r="-3235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2998666" y="1591080"/>
                  <a:ext cx="43261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24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acc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8666" y="1591080"/>
                  <a:ext cx="432618" cy="461665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 t="-19737" r="-32394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1" name="Овал 40"/>
            <p:cNvSpPr/>
            <p:nvPr/>
          </p:nvSpPr>
          <p:spPr>
            <a:xfrm>
              <a:off x="7682846" y="2044731"/>
              <a:ext cx="345538" cy="347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42" name="Прямая со стрелкой 41"/>
            <p:cNvCxnSpPr/>
            <p:nvPr/>
          </p:nvCxnSpPr>
          <p:spPr>
            <a:xfrm>
              <a:off x="5057783" y="2478510"/>
              <a:ext cx="3305636" cy="192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 стрелкой 42"/>
            <p:cNvCxnSpPr/>
            <p:nvPr/>
          </p:nvCxnSpPr>
          <p:spPr>
            <a:xfrm rot="10800000" flipH="1">
              <a:off x="5820918" y="1900246"/>
              <a:ext cx="583347" cy="1929"/>
            </a:xfrm>
            <a:prstGeom prst="straightConnector1">
              <a:avLst/>
            </a:prstGeom>
            <a:ln w="317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 стрелкой 43"/>
            <p:cNvCxnSpPr/>
            <p:nvPr/>
          </p:nvCxnSpPr>
          <p:spPr>
            <a:xfrm rot="10800000">
              <a:off x="6613376" y="2218243"/>
              <a:ext cx="972246" cy="1929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8145037" y="2086223"/>
              <a:ext cx="4367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/>
                <a:t>х</a:t>
              </a:r>
              <a:endParaRPr lang="ru-RU" sz="20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952565" y="2131508"/>
              <a:ext cx="4367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/>
                <a:t>0</a:t>
              </a:r>
              <a:endParaRPr lang="ru-RU" sz="2000" dirty="0"/>
            </a:p>
          </p:txBody>
        </p: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6954514" y="1745713"/>
                  <a:ext cx="41434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24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sz="2400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</m:oMath>
                    </m:oMathPara>
                  </a14:m>
                  <a:endParaRPr lang="ru-RU" sz="2400" dirty="0"/>
                </a:p>
              </p:txBody>
            </p:sp>
          </mc:Choice>
          <mc:Fallback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54514" y="1745713"/>
                  <a:ext cx="414344" cy="461665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 t="-19737" r="-3235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48" name="TextBox 47"/>
                <p:cNvSpPr txBox="1"/>
                <p:nvPr/>
              </p:nvSpPr>
              <p:spPr>
                <a:xfrm>
                  <a:off x="5896282" y="1492684"/>
                  <a:ext cx="43261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24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acc>
                      </m:oMath>
                    </m:oMathPara>
                  </a14:m>
                  <a:endParaRPr lang="ru-RU" sz="2400" dirty="0"/>
                </a:p>
              </p:txBody>
            </p:sp>
          </mc:Choice>
          <mc:Fallback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6282" y="1492684"/>
                  <a:ext cx="432618" cy="461665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 t="-19737" r="-3380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5624027" y="2718859"/>
                  <a:ext cx="2173148" cy="523220"/>
                </a:xfrm>
                <a:prstGeom prst="rect">
                  <a:avLst/>
                </a:prstGeom>
                <a:noFill/>
                <a:ln w="31750"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800" i="1" dirty="0" smtClean="0">
                          <a:latin typeface="Cambria Math"/>
                          <a:ea typeface="Cambria Math"/>
                          <a:cs typeface="Calibri" pitchFamily="34" charset="0"/>
                        </a:rPr>
                        <m:t>𝜐</m:t>
                      </m:r>
                    </m:oMath>
                  </a14:m>
                  <a:r>
                    <a:rPr lang="en-US" sz="2800" baseline="-25000" dirty="0" smtClean="0">
                      <a:latin typeface="Calibri" pitchFamily="34" charset="0"/>
                      <a:cs typeface="Calibri" pitchFamily="34" charset="0"/>
                    </a:rPr>
                    <a:t>x</a:t>
                  </a:r>
                  <a:r>
                    <a:rPr lang="en-US" sz="2800" dirty="0" smtClean="0">
                      <a:latin typeface="Calibri" pitchFamily="34" charset="0"/>
                      <a:cs typeface="Calibri" pitchFamily="34" charset="0"/>
                    </a:rPr>
                    <a:t> </a:t>
                  </a:r>
                  <a:r>
                    <a:rPr lang="en-US" sz="2800" dirty="0">
                      <a:latin typeface="Calibri" pitchFamily="34" charset="0"/>
                      <a:cs typeface="Calibri" pitchFamily="34" charset="0"/>
                    </a:rPr>
                    <a:t>&lt;</a:t>
                  </a:r>
                  <a:r>
                    <a:rPr lang="en-US" sz="2800" dirty="0" smtClean="0">
                      <a:latin typeface="Calibri" pitchFamily="34" charset="0"/>
                      <a:cs typeface="Calibri" pitchFamily="34" charset="0"/>
                    </a:rPr>
                    <a:t> 0</a:t>
                  </a:r>
                  <a:r>
                    <a:rPr lang="ru-RU" sz="2800" dirty="0" smtClean="0">
                      <a:latin typeface="Calibri" pitchFamily="34" charset="0"/>
                      <a:cs typeface="Calibri" pitchFamily="34" charset="0"/>
                    </a:rPr>
                    <a:t>, </a:t>
                  </a:r>
                  <a:r>
                    <a:rPr lang="ru-RU" sz="2800" i="1" dirty="0" smtClean="0">
                      <a:latin typeface="Calibri" pitchFamily="34" charset="0"/>
                      <a:cs typeface="Calibri" pitchFamily="34" charset="0"/>
                    </a:rPr>
                    <a:t>а</a:t>
                  </a:r>
                  <a:r>
                    <a:rPr lang="en-US" sz="2800" baseline="-12000" dirty="0" smtClean="0">
                      <a:latin typeface="Calibri" pitchFamily="34" charset="0"/>
                      <a:cs typeface="Calibri" pitchFamily="34" charset="0"/>
                    </a:rPr>
                    <a:t>x</a:t>
                  </a:r>
                  <a:r>
                    <a:rPr lang="en-US" sz="2800" baseline="-20000" dirty="0" smtClean="0">
                      <a:latin typeface="Calibri" pitchFamily="34" charset="0"/>
                      <a:cs typeface="Calibri" pitchFamily="34" charset="0"/>
                    </a:rPr>
                    <a:t> </a:t>
                  </a:r>
                  <a:r>
                    <a:rPr lang="en-US" sz="2800" dirty="0" smtClean="0">
                      <a:latin typeface="Calibri" pitchFamily="34" charset="0"/>
                      <a:cs typeface="Calibri" pitchFamily="34" charset="0"/>
                    </a:rPr>
                    <a:t>&gt; 0</a:t>
                  </a:r>
                  <a:endParaRPr lang="ru-RU" sz="28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mc:Choice>
          <mc:Fallback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24027" y="2718859"/>
                  <a:ext cx="2173148" cy="523220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 t="-7692" b="-27473"/>
                  </a:stretch>
                </a:blipFill>
                <a:ln w="31750"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50" name="TextBox 49"/>
              <p:cNvSpPr txBox="1"/>
              <p:nvPr/>
            </p:nvSpPr>
            <p:spPr>
              <a:xfrm>
                <a:off x="907692" y="3363838"/>
                <a:ext cx="732789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dirty="0" smtClean="0">
                    <a:solidFill>
                      <a:schemeClr val="tx1"/>
                    </a:solidFill>
                    <a:latin typeface="Calibri" pitchFamily="34" charset="0"/>
                    <a:cs typeface="Calibri" pitchFamily="34" charset="0"/>
                  </a:rPr>
                  <a:t>если векторы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2800" b="1" i="1" dirty="0" smtClean="0">
                    <a:solidFill>
                      <a:schemeClr val="tx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2800" dirty="0" smtClean="0">
                    <a:solidFill>
                      <a:schemeClr val="tx1"/>
                    </a:solidFill>
                    <a:latin typeface="Calibri" pitchFamily="34" charset="0"/>
                    <a:cs typeface="Calibri" pitchFamily="34" charset="0"/>
                  </a:rPr>
                  <a:t>и</a:t>
                </a:r>
                <a14:m>
                  <m:oMath xmlns:m="http://schemas.openxmlformats.org/officeDocument/2006/math">
                    <m:r>
                      <a:rPr lang="ru-RU" sz="2800" b="0" i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acc>
                      <m:accPr>
                        <m:chr m:val="⃗"/>
                        <m:ctrlPr>
                          <a:rPr lang="ru-RU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ru-RU" sz="28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</m:acc>
                  </m:oMath>
                </a14:m>
                <a:r>
                  <a:rPr lang="ru-RU" sz="2800" dirty="0" smtClean="0">
                    <a:solidFill>
                      <a:schemeClr val="tx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2800" i="1">
                        <a:latin typeface="Cambria Math"/>
                        <a:ea typeface="Cambria Math"/>
                      </a:rPr>
                      <m:t>противоположно направлены</m:t>
                    </m:r>
                  </m:oMath>
                </a14:m>
                <a:r>
                  <a:rPr lang="ru-RU" sz="2800" dirty="0" smtClean="0">
                    <a:solidFill>
                      <a:schemeClr val="tx1"/>
                    </a:solidFill>
                    <a:latin typeface="Calibri" pitchFamily="34" charset="0"/>
                    <a:cs typeface="Calibri" pitchFamily="34" charset="0"/>
                  </a:rPr>
                  <a:t>, то</a:t>
                </a:r>
                <a:endParaRPr lang="ru-RU" sz="2800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692" y="3363838"/>
                <a:ext cx="7327892" cy="95410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t="-5769" b="-179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Прямоугольник 50"/>
          <p:cNvSpPr/>
          <p:nvPr/>
        </p:nvSpPr>
        <p:spPr>
          <a:xfrm>
            <a:off x="2078419" y="4196186"/>
            <a:ext cx="50401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скорость тела уменьшается</a:t>
            </a:r>
          </a:p>
        </p:txBody>
      </p:sp>
    </p:spTree>
    <p:extLst>
      <p:ext uri="{BB962C8B-B14F-4D97-AF65-F5344CB8AC3E}">
        <p14:creationId xmlns="" xmlns:p14="http://schemas.microsoft.com/office/powerpoint/2010/main" val="4099584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50" grpId="0" animBg="1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755138" y="187825"/>
                <a:ext cx="763328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Связь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знаков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проекций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скорости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320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  <a:cs typeface="Calibri" pitchFamily="34" charset="0"/>
                      </a:rPr>
                      <m:t>𝜐</m:t>
                    </m:r>
                  </m:oMath>
                </a14:m>
                <a:r>
                  <a:rPr lang="en-US" sz="3200" i="1" baseline="-160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x</a:t>
                </a:r>
                <a:r>
                  <a:rPr lang="ru-RU" sz="3200" i="1" baseline="-160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и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ускорения  </a:t>
                </a:r>
                <a:r>
                  <a:rPr lang="ru-RU" sz="3200" i="1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а</a:t>
                </a:r>
                <a:r>
                  <a:rPr lang="en-US" sz="3200" i="1" baseline="-160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x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с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характером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движения</a:t>
                </a:r>
                <a:r>
                  <a:rPr lang="en-US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32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тела</a:t>
                </a:r>
                <a:endParaRPr lang="ru-RU" sz="3200" baseline="-16000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138" y="187825"/>
                <a:ext cx="7633285" cy="1077218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1358" t="-6780" r="-1278" b="-1751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50" name="TextBox 49"/>
              <p:cNvSpPr txBox="1"/>
              <p:nvPr/>
            </p:nvSpPr>
            <p:spPr>
              <a:xfrm>
                <a:off x="907834" y="3939902"/>
                <a:ext cx="7327892" cy="57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dirty="0" smtClean="0">
                    <a:solidFill>
                      <a:schemeClr val="tx1"/>
                    </a:solidFill>
                    <a:latin typeface="Calibri" pitchFamily="34" charset="0"/>
                    <a:cs typeface="Calibri" pitchFamily="34" charset="0"/>
                  </a:rPr>
                  <a:t>если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acc>
                    <m:r>
                      <a:rPr lang="ru-RU" sz="28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sz="28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ru-RU" sz="28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sz="2800" b="1" i="1" dirty="0" smtClean="0">
                    <a:solidFill>
                      <a:schemeClr val="tx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ru-RU" sz="2800" dirty="0" smtClean="0">
                    <a:solidFill>
                      <a:schemeClr val="tx1"/>
                    </a:solidFill>
                    <a:latin typeface="Calibri" pitchFamily="34" charset="0"/>
                    <a:cs typeface="Calibri" pitchFamily="34" charset="0"/>
                  </a:rPr>
                  <a:t>или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ru-RU" sz="2800" b="0" i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acc>
                      <m:accPr>
                        <m:chr m:val="⃗"/>
                        <m:ctrlPr>
                          <a:rPr lang="ru-RU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ru-RU" sz="28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</m:acc>
                    <m:r>
                      <a:rPr lang="ru-RU" sz="28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 ⊥ </m:t>
                    </m:r>
                    <m:acc>
                      <m:accPr>
                        <m:chr m:val="⃗"/>
                        <m:ctrlPr>
                          <a:rPr lang="ru-RU" sz="28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acc>
                  </m:oMath>
                </a14:m>
                <a:endParaRPr lang="ru-RU" sz="2800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834" y="3939902"/>
                <a:ext cx="7327892" cy="57830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294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Прямоугольник 50"/>
          <p:cNvSpPr/>
          <p:nvPr/>
        </p:nvSpPr>
        <p:spPr>
          <a:xfrm>
            <a:off x="2051685" y="3427135"/>
            <a:ext cx="50401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Скорость постоянна,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337359" y="1421224"/>
            <a:ext cx="8244441" cy="1940873"/>
            <a:chOff x="337359" y="1421224"/>
            <a:chExt cx="8244441" cy="1940873"/>
          </a:xfrm>
        </p:grpSpPr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3277779" y="2715766"/>
                  <a:ext cx="2014301" cy="646331"/>
                </a:xfrm>
                <a:prstGeom prst="rect">
                  <a:avLst/>
                </a:prstGeom>
                <a:noFill/>
                <a:ln w="31750"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3600" i="1" dirty="0" smtClean="0">
                          <a:latin typeface="Cambria Math"/>
                          <a:ea typeface="Cambria Math"/>
                          <a:cs typeface="Calibri" pitchFamily="34" charset="0"/>
                        </a:rPr>
                        <m:t>𝜐</m:t>
                      </m:r>
                    </m:oMath>
                  </a14:m>
                  <a:r>
                    <a:rPr lang="en-US" sz="3600" baseline="-25000" dirty="0" smtClean="0">
                      <a:latin typeface="Calibri" pitchFamily="34" charset="0"/>
                      <a:cs typeface="Calibri" pitchFamily="34" charset="0"/>
                    </a:rPr>
                    <a:t>x</a:t>
                  </a:r>
                  <a:r>
                    <a:rPr lang="ru-RU" sz="3600" dirty="0">
                      <a:latin typeface="Calibri" pitchFamily="34" charset="0"/>
                      <a:cs typeface="Calibri" pitchFamily="34" charset="0"/>
                    </a:rPr>
                    <a:t> </a:t>
                  </a:r>
                  <a:r>
                    <a:rPr lang="ru-RU" sz="3600" dirty="0" smtClean="0">
                      <a:latin typeface="Calibri" pitchFamily="34" charset="0"/>
                      <a:cs typeface="Calibri" pitchFamily="34" charset="0"/>
                    </a:rPr>
                    <a:t>= </a:t>
                  </a:r>
                  <a:r>
                    <a:rPr lang="en-US" sz="3600" i="1" dirty="0" err="1" smtClean="0">
                      <a:latin typeface="Calibri" pitchFamily="34" charset="0"/>
                      <a:cs typeface="Calibri" pitchFamily="34" charset="0"/>
                    </a:rPr>
                    <a:t>const</a:t>
                  </a:r>
                  <a:endParaRPr lang="ru-RU" sz="3600" i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mc:Choice>
          <mc:Fallback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7779" y="2715766"/>
                  <a:ext cx="2014301" cy="646331"/>
                </a:xfrm>
                <a:prstGeom prst="rect">
                  <a:avLst/>
                </a:prstGeom>
                <a:blipFill rotWithShape="1">
                  <a:blip r:embed="rId4" cstate="print"/>
                  <a:stretch>
                    <a:fillRect t="-10714" r="-5672" b="-29464"/>
                  </a:stretch>
                </a:blipFill>
                <a:ln w="31750"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Прямая со стрелкой 31"/>
            <p:cNvCxnSpPr/>
            <p:nvPr/>
          </p:nvCxnSpPr>
          <p:spPr>
            <a:xfrm>
              <a:off x="504981" y="2469290"/>
              <a:ext cx="3772963" cy="203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Овал 32"/>
            <p:cNvSpPr/>
            <p:nvPr/>
          </p:nvSpPr>
          <p:spPr>
            <a:xfrm>
              <a:off x="1170798" y="2010873"/>
              <a:ext cx="332908" cy="36673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34" name="Прямая со стрелкой 33"/>
            <p:cNvCxnSpPr/>
            <p:nvPr/>
          </p:nvCxnSpPr>
          <p:spPr>
            <a:xfrm>
              <a:off x="1672347" y="2206465"/>
              <a:ext cx="1094901" cy="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/>
            <p:cNvCxnSpPr/>
            <p:nvPr/>
          </p:nvCxnSpPr>
          <p:spPr>
            <a:xfrm rot="5400000" flipH="1">
              <a:off x="2836017" y="1801201"/>
              <a:ext cx="761992" cy="2038"/>
            </a:xfrm>
            <a:prstGeom prst="straightConnector1">
              <a:avLst/>
            </a:prstGeom>
            <a:ln w="317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4088134" y="2086223"/>
              <a:ext cx="4985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latin typeface="Calibri" pitchFamily="34" charset="0"/>
                  <a:cs typeface="Calibri" pitchFamily="34" charset="0"/>
                </a:rPr>
                <a:t>х</a:t>
              </a:r>
              <a:endParaRPr lang="ru-RU" sz="20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37359" y="2131508"/>
              <a:ext cx="3462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latin typeface="Calibri" pitchFamily="34" charset="0"/>
                  <a:cs typeface="Calibri" pitchFamily="34" charset="0"/>
                </a:rPr>
                <a:t>0</a:t>
              </a:r>
              <a:endParaRPr lang="ru-RU" sz="2000" dirty="0">
                <a:latin typeface="Calibri" pitchFamily="34" charset="0"/>
                <a:cs typeface="Calibri" pitchFamily="34" charset="0"/>
              </a:endParaRPr>
            </a:p>
          </p:txBody>
        </p: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1857792" y="1492684"/>
                  <a:ext cx="41434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24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sz="2400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</m:oMath>
                    </m:oMathPara>
                  </a14:m>
                  <a:endParaRPr lang="ru-RU" sz="2000" dirty="0"/>
                </a:p>
              </p:txBody>
            </p:sp>
          </mc:Choice>
          <mc:Fallback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57792" y="1492684"/>
                  <a:ext cx="414344" cy="461665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 t="-19737" r="-3235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3275856" y="1422220"/>
                  <a:ext cx="43261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24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acc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5856" y="1422220"/>
                  <a:ext cx="432618" cy="461665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 t="-19737" r="-3380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1" name="Овал 40"/>
            <p:cNvSpPr/>
            <p:nvPr/>
          </p:nvSpPr>
          <p:spPr>
            <a:xfrm>
              <a:off x="7682846" y="2044731"/>
              <a:ext cx="345538" cy="347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42" name="Прямая со стрелкой 41"/>
            <p:cNvCxnSpPr/>
            <p:nvPr/>
          </p:nvCxnSpPr>
          <p:spPr>
            <a:xfrm>
              <a:off x="5057783" y="2478510"/>
              <a:ext cx="3305636" cy="192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 стрелкой 43"/>
            <p:cNvCxnSpPr/>
            <p:nvPr/>
          </p:nvCxnSpPr>
          <p:spPr>
            <a:xfrm flipH="1" flipV="1">
              <a:off x="6444208" y="2220172"/>
              <a:ext cx="1141414" cy="1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8145037" y="2086223"/>
              <a:ext cx="4367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/>
                <a:t>х</a:t>
              </a:r>
              <a:endParaRPr lang="ru-RU" sz="20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952565" y="2131508"/>
              <a:ext cx="4367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/>
                <a:t>0</a:t>
              </a:r>
              <a:endParaRPr lang="ru-RU" sz="2000" dirty="0"/>
            </a:p>
          </p:txBody>
        </p: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6807743" y="1514880"/>
                  <a:ext cx="41434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24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sz="2400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</m:oMath>
                    </m:oMathPara>
                  </a14:m>
                  <a:endParaRPr lang="ru-RU" sz="2400" dirty="0"/>
                </a:p>
              </p:txBody>
            </p:sp>
          </mc:Choice>
          <mc:Fallback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7743" y="1514880"/>
                  <a:ext cx="414344" cy="461665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 t="-20000" r="-3235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48" name="TextBox 47"/>
                <p:cNvSpPr txBox="1"/>
                <p:nvPr/>
              </p:nvSpPr>
              <p:spPr>
                <a:xfrm>
                  <a:off x="5170946" y="1426526"/>
                  <a:ext cx="1070037" cy="50885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24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acc>
                        <m:r>
                          <a:rPr lang="ru-RU" sz="2400" b="0" i="1" smtClean="0">
                            <a:latin typeface="Cambria Math"/>
                            <a:ea typeface="Cambria Math"/>
                          </a:rPr>
                          <m:t>= </m:t>
                        </m:r>
                        <m:acc>
                          <m:accPr>
                            <m:chr m:val="⃗"/>
                            <m:ctrlPr>
                              <a:rPr lang="ru-RU" sz="2400" b="0" i="1" smtClean="0"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ru-RU" sz="2400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e>
                        </m:acc>
                      </m:oMath>
                    </m:oMathPara>
                  </a14:m>
                  <a:endParaRPr lang="ru-RU" sz="2400" dirty="0"/>
                </a:p>
              </p:txBody>
            </p:sp>
          </mc:Choice>
          <mc:Fallback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70946" y="1426526"/>
                  <a:ext cx="1070037" cy="508857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Прямая со стрелкой 22"/>
            <p:cNvCxnSpPr/>
            <p:nvPr/>
          </p:nvCxnSpPr>
          <p:spPr>
            <a:xfrm flipH="1">
              <a:off x="1672346" y="1976545"/>
              <a:ext cx="1094901" cy="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 стрелкой 23"/>
            <p:cNvCxnSpPr/>
            <p:nvPr/>
          </p:nvCxnSpPr>
          <p:spPr>
            <a:xfrm flipV="1">
              <a:off x="6444208" y="2008431"/>
              <a:ext cx="1141414" cy="2442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3840847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50" grpId="0" animBg="1"/>
      <p:bldP spid="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60794" y="125218"/>
            <a:ext cx="5480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Неравномерное движение</a:t>
            </a:r>
            <a:endParaRPr lang="ru-RU" sz="3600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190660"/>
            <a:ext cx="171611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tx2"/>
                </a:solidFill>
              </a:rPr>
              <a:t>Средняя</a:t>
            </a:r>
            <a:endParaRPr lang="en-US" sz="3200" dirty="0" smtClean="0">
              <a:solidFill>
                <a:schemeClr val="tx2"/>
              </a:solidFill>
            </a:endParaRPr>
          </a:p>
          <a:p>
            <a:pPr algn="ctr"/>
            <a:r>
              <a:rPr lang="ru-RU" sz="3200" dirty="0" smtClean="0">
                <a:solidFill>
                  <a:schemeClr val="tx2"/>
                </a:solidFill>
              </a:rPr>
              <a:t>скорость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90660"/>
            <a:ext cx="234551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tx2"/>
                </a:solidFill>
              </a:rPr>
              <a:t>Мгновенная</a:t>
            </a:r>
            <a:endParaRPr lang="en-US" sz="3200" dirty="0" smtClean="0">
              <a:solidFill>
                <a:schemeClr val="tx2"/>
              </a:solidFill>
            </a:endParaRPr>
          </a:p>
          <a:p>
            <a:pPr algn="ctr"/>
            <a:r>
              <a:rPr lang="ru-RU" sz="3200" dirty="0" smtClean="0">
                <a:solidFill>
                  <a:schemeClr val="tx2"/>
                </a:solidFill>
              </a:rPr>
              <a:t>скорость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32464" y="1436881"/>
            <a:ext cx="20168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tx2"/>
                </a:solidFill>
              </a:rPr>
              <a:t>У</a:t>
            </a:r>
            <a:r>
              <a:rPr lang="ru-RU" sz="3200" dirty="0" smtClean="0">
                <a:solidFill>
                  <a:schemeClr val="tx2"/>
                </a:solidFill>
              </a:rPr>
              <a:t>скорение</a:t>
            </a:r>
            <a:endParaRPr lang="ru-RU" sz="36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1663068" y="3142043"/>
                <a:ext cx="11990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8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ru-RU" sz="2800" i="1" smtClean="0">
                          <a:latin typeface="Cambria Math"/>
                          <a:ea typeface="Cambria Math"/>
                        </a:rPr>
                        <m:t>↑↑</m:t>
                      </m:r>
                      <m:acc>
                        <m:accPr>
                          <m:chr m:val="⃗"/>
                          <m:ctrlPr>
                            <a:rPr lang="ru-RU" sz="280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ru-RU" sz="280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3068" y="3142043"/>
                <a:ext cx="1199046" cy="52322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725129" y="4077185"/>
            <a:ext cx="20031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Скорость тела</a:t>
            </a:r>
            <a:endParaRPr lang="en-US" sz="2400" dirty="0" smtClean="0"/>
          </a:p>
          <a:p>
            <a:pPr algn="ctr"/>
            <a:r>
              <a:rPr lang="ru-RU" sz="2400" dirty="0" smtClean="0"/>
              <a:t>уменьшается</a:t>
            </a:r>
            <a:endParaRPr lang="ru-RU" sz="2400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5651436" y="3279281"/>
                <a:ext cx="2835648" cy="578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8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ru-RU" sz="2800" i="1" smtClean="0">
                          <a:latin typeface="Cambria Math"/>
                          <a:ea typeface="Cambria Math"/>
                        </a:rPr>
                        <m:t>⊥</m:t>
                      </m:r>
                      <m:acc>
                        <m:accPr>
                          <m:chr m:val="⃗"/>
                          <m:ctrlPr>
                            <a:rPr lang="ru-RU" sz="280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ru-RU" sz="280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sz="2800" b="0" i="1" smtClean="0">
                          <a:latin typeface="Cambria Math"/>
                        </a:rPr>
                        <m:t> или </m:t>
                      </m:r>
                      <m:acc>
                        <m:accPr>
                          <m:chr m:val="⃗"/>
                          <m:ctrlPr>
                            <a:rPr lang="ru-RU" sz="2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ru-RU" sz="2800" b="0" i="0" smtClean="0">
                          <a:latin typeface="Cambria Math"/>
                        </a:rPr>
                        <m:t>= </m:t>
                      </m:r>
                      <m:acc>
                        <m:accPr>
                          <m:chr m:val="⃗"/>
                          <m:ctrlPr>
                            <a:rPr lang="ru-RU" sz="28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800" b="0" i="1" smtClean="0">
                              <a:latin typeface="Cambria Math"/>
                            </a:rPr>
                            <m:t>0</m:t>
                          </m:r>
                        </m:e>
                      </m:acc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436" y="3279281"/>
                <a:ext cx="2835648" cy="57830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1215477" y="3661687"/>
            <a:ext cx="20942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Скорость тела</a:t>
            </a:r>
            <a:endParaRPr lang="en-US" sz="2400" dirty="0" smtClean="0"/>
          </a:p>
          <a:p>
            <a:r>
              <a:rPr lang="ru-RU" sz="2400" dirty="0" smtClean="0"/>
              <a:t>увеличивается</a:t>
            </a:r>
            <a:endParaRPr lang="ru-RU" sz="2400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115809" y="3657985"/>
                <a:ext cx="11990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8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ru-RU" sz="2800" i="1" smtClean="0">
                          <a:latin typeface="Cambria Math"/>
                          <a:ea typeface="Cambria Math"/>
                        </a:rPr>
                        <m:t>↑↓</m:t>
                      </m:r>
                      <m:acc>
                        <m:accPr>
                          <m:chr m:val="⃗"/>
                          <m:ctrlPr>
                            <a:rPr lang="ru-RU" sz="280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ru-RU" sz="280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5809" y="3657985"/>
                <a:ext cx="1199046" cy="523220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6285552" y="3836125"/>
                <a:ext cx="1567416" cy="4821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40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sz="24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ru-RU" sz="2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𝑐𝑜𝑛𝑠𝑡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5552" y="3836125"/>
                <a:ext cx="1567416" cy="482120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628548" y="2084842"/>
                <a:ext cx="1250086" cy="82086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ru-RU" sz="24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ru-RU" sz="24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ru-RU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ср</m:t>
                              </m:r>
                            </m:sub>
                          </m:sSub>
                        </m:e>
                      </m:acc>
                      <m:r>
                        <a:rPr lang="ru-RU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ru-RU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ru-RU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𝑠</m:t>
                              </m:r>
                            </m:e>
                          </m:acc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548" y="2084842"/>
                <a:ext cx="1250086" cy="820866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Группа 19"/>
          <p:cNvGrpSpPr/>
          <p:nvPr/>
        </p:nvGrpSpPr>
        <p:grpSpPr>
          <a:xfrm>
            <a:off x="3017988" y="1963905"/>
            <a:ext cx="1633736" cy="878796"/>
            <a:chOff x="400971" y="2741357"/>
            <a:chExt cx="1633736" cy="878796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400971" y="2741357"/>
              <a:ext cx="1633735" cy="87879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827582" y="2741357"/>
                  <a:ext cx="1207125" cy="8208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ru-RU" sz="24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acc>
                              <m:accPr>
                                <m:chr m:val="⃗"/>
                                <m:ctrlPr>
                                  <a:rPr lang="ru-RU" sz="240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ru-RU" sz="240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𝜐</m:t>
                                </m:r>
                              </m:e>
                            </m:acc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 − </m:t>
                            </m:r>
                            <m:acc>
                              <m:accPr>
                                <m:chr m:val="⃗"/>
                                <m:ctrlP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𝜐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acc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sz="24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Δ</m:t>
                            </m:r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𝑡</m:t>
                            </m:r>
                          </m:den>
                        </m:f>
                      </m:oMath>
                    </m:oMathPara>
                  </a14:m>
                  <a:endParaRPr lang="ru-RU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7582" y="2741357"/>
                  <a:ext cx="1207125" cy="820866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400972" y="2960127"/>
                  <a:ext cx="704800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 </m:t>
                          </m:r>
                        </m:e>
                      </m:acc>
                    </m:oMath>
                  </a14:m>
                  <a:r>
                    <a:rPr lang="en-US" sz="2400" dirty="0" smtClean="0">
                      <a:solidFill>
                        <a:schemeClr val="tx1"/>
                      </a:solidFill>
                      <a:latin typeface="Calibri" pitchFamily="34" charset="0"/>
                      <a:cs typeface="Calibri" pitchFamily="34" charset="0"/>
                    </a:rPr>
                    <a:t>=</a:t>
                  </a:r>
                  <a:endParaRPr lang="ru-RU" sz="2400" dirty="0">
                    <a:solidFill>
                      <a:schemeClr val="tx1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</mc:Choice>
          <mc:Fallback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0972" y="2960127"/>
                  <a:ext cx="704800" cy="461665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 t="-10667" b="-3066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2" name="Прямая со стрелкой 21"/>
          <p:cNvCxnSpPr/>
          <p:nvPr/>
        </p:nvCxnSpPr>
        <p:spPr>
          <a:xfrm flipH="1">
            <a:off x="1663068" y="771550"/>
            <a:ext cx="1324756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6007016" y="771550"/>
            <a:ext cx="1324756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>
            <a:off x="4651722" y="771549"/>
            <a:ext cx="1" cy="8046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2483768" y="2702091"/>
            <a:ext cx="1351088" cy="4124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5222408" y="2711627"/>
            <a:ext cx="1581840" cy="5676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4715332" y="2896876"/>
            <a:ext cx="1" cy="7648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" name="Группа 1"/>
          <p:cNvGrpSpPr/>
          <p:nvPr/>
        </p:nvGrpSpPr>
        <p:grpSpPr>
          <a:xfrm>
            <a:off x="6985296" y="2017364"/>
            <a:ext cx="1800200" cy="982093"/>
            <a:chOff x="4571999" y="1719998"/>
            <a:chExt cx="4032449" cy="2232248"/>
          </a:xfrm>
        </p:grpSpPr>
        <p:sp>
          <p:nvSpPr>
            <p:cNvPr id="23" name="Овал 22"/>
            <p:cNvSpPr/>
            <p:nvPr/>
          </p:nvSpPr>
          <p:spPr>
            <a:xfrm>
              <a:off x="4571999" y="3717958"/>
              <a:ext cx="223115" cy="2342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4682290" y="1719998"/>
              <a:ext cx="3922158" cy="2115105"/>
            </a:xfrm>
            <a:custGeom>
              <a:avLst/>
              <a:gdLst>
                <a:gd name="connsiteX0" fmla="*/ 0 w 2998573"/>
                <a:gd name="connsiteY0" fmla="*/ 1348105 h 1348105"/>
                <a:gd name="connsiteX1" fmla="*/ 676656 w 2998573"/>
                <a:gd name="connsiteY1" fmla="*/ 552577 h 1348105"/>
                <a:gd name="connsiteX2" fmla="*/ 1911096 w 2998573"/>
                <a:gd name="connsiteY2" fmla="*/ 1028065 h 1348105"/>
                <a:gd name="connsiteX3" fmla="*/ 2862072 w 2998573"/>
                <a:gd name="connsiteY3" fmla="*/ 131953 h 1348105"/>
                <a:gd name="connsiteX4" fmla="*/ 2971800 w 2998573"/>
                <a:gd name="connsiteY4" fmla="*/ 22225 h 1348105"/>
                <a:gd name="connsiteX0" fmla="*/ 0 w 3081123"/>
                <a:gd name="connsiteY0" fmla="*/ 1227455 h 1227455"/>
                <a:gd name="connsiteX1" fmla="*/ 759206 w 3081123"/>
                <a:gd name="connsiteY1" fmla="*/ 552577 h 1227455"/>
                <a:gd name="connsiteX2" fmla="*/ 1993646 w 3081123"/>
                <a:gd name="connsiteY2" fmla="*/ 1028065 h 1227455"/>
                <a:gd name="connsiteX3" fmla="*/ 2944622 w 3081123"/>
                <a:gd name="connsiteY3" fmla="*/ 131953 h 1227455"/>
                <a:gd name="connsiteX4" fmla="*/ 3054350 w 3081123"/>
                <a:gd name="connsiteY4" fmla="*/ 22225 h 1227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1123" h="1227455">
                  <a:moveTo>
                    <a:pt x="0" y="1227455"/>
                  </a:moveTo>
                  <a:cubicBezTo>
                    <a:pt x="179070" y="856361"/>
                    <a:pt x="426932" y="585809"/>
                    <a:pt x="759206" y="552577"/>
                  </a:cubicBezTo>
                  <a:cubicBezTo>
                    <a:pt x="1091480" y="519345"/>
                    <a:pt x="1629410" y="1098169"/>
                    <a:pt x="1993646" y="1028065"/>
                  </a:cubicBezTo>
                  <a:cubicBezTo>
                    <a:pt x="2357882" y="957961"/>
                    <a:pt x="2767838" y="299593"/>
                    <a:pt x="2944622" y="131953"/>
                  </a:cubicBezTo>
                  <a:cubicBezTo>
                    <a:pt x="3121406" y="-35687"/>
                    <a:pt x="3087878" y="-6731"/>
                    <a:pt x="3054350" y="22225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5456835" y="2306730"/>
              <a:ext cx="311649" cy="318152"/>
            </a:xfrm>
            <a:prstGeom prst="ellipse">
              <a:avLst/>
            </a:prstGeom>
            <a:noFill/>
            <a:ln>
              <a:prstDash val="sysDot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6518257" y="3110066"/>
              <a:ext cx="257526" cy="302448"/>
            </a:xfrm>
            <a:prstGeom prst="ellipse">
              <a:avLst/>
            </a:prstGeom>
            <a:noFill/>
            <a:ln>
              <a:prstDash val="sysDot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7932116" y="2364884"/>
              <a:ext cx="304214" cy="332996"/>
            </a:xfrm>
            <a:prstGeom prst="ellipse">
              <a:avLst/>
            </a:prstGeom>
            <a:noFill/>
            <a:ln>
              <a:prstDash val="sysDot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3" name="Прямая со стрелкой 32"/>
            <p:cNvCxnSpPr/>
            <p:nvPr/>
          </p:nvCxnSpPr>
          <p:spPr>
            <a:xfrm flipV="1">
              <a:off x="5630738" y="2597219"/>
              <a:ext cx="561106" cy="55331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 стрелкой 33"/>
            <p:cNvCxnSpPr/>
            <p:nvPr/>
          </p:nvCxnSpPr>
          <p:spPr>
            <a:xfrm>
              <a:off x="6643369" y="3261289"/>
              <a:ext cx="561106" cy="445696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/>
            <p:cNvCxnSpPr/>
            <p:nvPr/>
          </p:nvCxnSpPr>
          <p:spPr>
            <a:xfrm flipV="1">
              <a:off x="8048010" y="1719998"/>
              <a:ext cx="412422" cy="821261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5687432" y="1847035"/>
                  <a:ext cx="599010" cy="36298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ru-RU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  <m:r>
                          <a:rPr lang="ru-RU" i="1" baseline="-25000">
                            <a:latin typeface="Cambria Math"/>
                            <a:ea typeface="Cambria Math"/>
                          </a:rPr>
                          <m:t>мг1</m:t>
                        </m:r>
                      </m:oMath>
                    </m:oMathPara>
                  </a14:m>
                  <a:endParaRPr lang="ru-RU" baseline="-25000" dirty="0"/>
                </a:p>
              </p:txBody>
            </p:sp>
          </mc:Choice>
          <mc:Fallback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87432" y="1847035"/>
                  <a:ext cx="599010" cy="362983"/>
                </a:xfrm>
                <a:prstGeom prst="rect">
                  <a:avLst/>
                </a:prstGeom>
                <a:blipFill rotWithShape="1">
                  <a:blip r:embed="rId9" cstate="print"/>
                  <a:stretch>
                    <a:fillRect l="-2326" t="-50000" r="-100000" b="-13076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7" name="TextBox 36"/>
                <p:cNvSpPr txBox="1"/>
                <p:nvPr/>
              </p:nvSpPr>
              <p:spPr>
                <a:xfrm rot="2489177">
                  <a:off x="6531784" y="3316329"/>
                  <a:ext cx="599010" cy="36298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ru-RU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  <m:r>
                          <a:rPr lang="ru-RU" i="1" baseline="-25000">
                            <a:latin typeface="Cambria Math"/>
                            <a:ea typeface="Cambria Math"/>
                          </a:rPr>
                          <m:t>мг</m:t>
                        </m:r>
                        <m:r>
                          <a:rPr lang="ru-RU" b="0" i="1" baseline="-25000" smtClean="0">
                            <a:latin typeface="Cambria Math"/>
                            <a:ea typeface="Cambria Math"/>
                          </a:rPr>
                          <m:t>2</m:t>
                        </m:r>
                      </m:oMath>
                    </m:oMathPara>
                  </a14:m>
                  <a:endParaRPr lang="ru-RU" baseline="-25000" dirty="0"/>
                </a:p>
              </p:txBody>
            </p:sp>
          </mc:Choice>
          <mc:Fallback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489177">
                  <a:off x="6531784" y="3316329"/>
                  <a:ext cx="599010" cy="362983"/>
                </a:xfrm>
                <a:prstGeom prst="rect">
                  <a:avLst/>
                </a:prstGeom>
                <a:blipFill rotWithShape="1">
                  <a:blip r:embed="rId10" cstate="print"/>
                  <a:stretch>
                    <a:fillRect l="-41176" t="-18000" r="-31373" b="-10600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9" name="TextBox 38"/>
              <p:cNvSpPr txBox="1"/>
              <p:nvPr/>
            </p:nvSpPr>
            <p:spPr>
              <a:xfrm>
                <a:off x="4742308" y="2028231"/>
                <a:ext cx="1614110" cy="642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𝑎</m:t>
                            </m:r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 </m:t>
                            </m:r>
                          </m:e>
                        </m:acc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ru-RU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м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ru-RU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с</m:t>
                                </m:r>
                              </m:e>
                              <m:sup>
                                <m:r>
                                  <a:rPr lang="ru-RU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endParaRPr lang="ru-RU" sz="2400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2308" y="2028231"/>
                <a:ext cx="1614110" cy="642355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564722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 animBg="1"/>
      <p:bldP spid="14" grpId="0" animBg="1"/>
      <p:bldP spid="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Line 4"/>
          <p:cNvSpPr>
            <a:spLocks noChangeShapeType="1"/>
          </p:cNvSpPr>
          <p:nvPr/>
        </p:nvSpPr>
        <p:spPr bwMode="auto">
          <a:xfrm flipV="1">
            <a:off x="4932363" y="465534"/>
            <a:ext cx="0" cy="415766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15" name="Line 5"/>
          <p:cNvSpPr>
            <a:spLocks noChangeShapeType="1"/>
          </p:cNvSpPr>
          <p:nvPr/>
        </p:nvSpPr>
        <p:spPr bwMode="auto">
          <a:xfrm>
            <a:off x="4643439" y="4407694"/>
            <a:ext cx="35274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20" name="Line 12"/>
          <p:cNvSpPr>
            <a:spLocks noChangeShapeType="1"/>
          </p:cNvSpPr>
          <p:nvPr/>
        </p:nvSpPr>
        <p:spPr bwMode="auto">
          <a:xfrm flipV="1">
            <a:off x="4932364" y="682229"/>
            <a:ext cx="3095625" cy="3725465"/>
          </a:xfrm>
          <a:prstGeom prst="line">
            <a:avLst/>
          </a:prstGeom>
          <a:noFill/>
          <a:ln w="38100">
            <a:solidFill>
              <a:schemeClr val="accent6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056" name="Oval 8"/>
          <p:cNvSpPr>
            <a:spLocks noChangeArrowheads="1"/>
          </p:cNvSpPr>
          <p:nvPr/>
        </p:nvSpPr>
        <p:spPr bwMode="auto">
          <a:xfrm>
            <a:off x="4859338" y="4138613"/>
            <a:ext cx="360362" cy="27027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3318" name="Text Box 13"/>
          <p:cNvSpPr txBox="1">
            <a:spLocks noChangeArrowheads="1"/>
          </p:cNvSpPr>
          <p:nvPr/>
        </p:nvSpPr>
        <p:spPr bwMode="auto">
          <a:xfrm>
            <a:off x="3922714" y="573882"/>
            <a:ext cx="10810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V</a:t>
            </a:r>
            <a:r>
              <a:rPr lang="ru-RU"/>
              <a:t>, м/с</a:t>
            </a:r>
          </a:p>
        </p:txBody>
      </p:sp>
      <p:sp>
        <p:nvSpPr>
          <p:cNvPr id="13319" name="Text Box 14"/>
          <p:cNvSpPr txBox="1">
            <a:spLocks noChangeArrowheads="1"/>
          </p:cNvSpPr>
          <p:nvPr/>
        </p:nvSpPr>
        <p:spPr bwMode="auto">
          <a:xfrm>
            <a:off x="7234239" y="4568429"/>
            <a:ext cx="11509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t, c</a:t>
            </a:r>
            <a:endParaRPr lang="ru-RU" b="1"/>
          </a:p>
        </p:txBody>
      </p:sp>
      <p:sp>
        <p:nvSpPr>
          <p:cNvPr id="13320" name="Text Box 15"/>
          <p:cNvSpPr txBox="1">
            <a:spLocks noChangeArrowheads="1"/>
          </p:cNvSpPr>
          <p:nvPr/>
        </p:nvSpPr>
        <p:spPr bwMode="auto">
          <a:xfrm>
            <a:off x="4427539" y="4569619"/>
            <a:ext cx="3587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0</a:t>
            </a:r>
            <a:endParaRPr lang="ru-RU" b="1"/>
          </a:p>
        </p:txBody>
      </p:sp>
      <p:sp>
        <p:nvSpPr>
          <p:cNvPr id="13321" name="Text Box 17"/>
          <p:cNvSpPr txBox="1">
            <a:spLocks noChangeArrowheads="1"/>
          </p:cNvSpPr>
          <p:nvPr/>
        </p:nvSpPr>
        <p:spPr bwMode="auto">
          <a:xfrm>
            <a:off x="468314" y="1329929"/>
            <a:ext cx="3455987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/>
              <a:t>РАВНОУСКОРЕННОЕ ПРЯМОЛИНЕЙНОЕ ДВИЖЕНИЕ </a:t>
            </a:r>
          </a:p>
          <a:p>
            <a:pPr>
              <a:lnSpc>
                <a:spcPct val="150000"/>
              </a:lnSpc>
            </a:pPr>
            <a:r>
              <a:rPr lang="ru-RU" sz="2400"/>
              <a:t>И ЕГО ГРАФИК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withEffect">
                                  <p:stCondLst>
                                    <p:cond delay="24000"/>
                                  </p:stCondLst>
                                  <p:childTnLst>
                                    <p:animMotion origin="layout" path="M 0.00382 -0.0044 L 0.35834 -0.75 " pathEditMode="relative" rAng="0" ptsTypes="AA">
                                      <p:cBhvr>
                                        <p:cTn id="6" dur="30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" y="-3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Line 5"/>
          <p:cNvSpPr>
            <a:spLocks noChangeShapeType="1"/>
          </p:cNvSpPr>
          <p:nvPr/>
        </p:nvSpPr>
        <p:spPr bwMode="auto">
          <a:xfrm>
            <a:off x="0" y="465535"/>
            <a:ext cx="9144000" cy="0"/>
          </a:xfrm>
          <a:prstGeom prst="line">
            <a:avLst/>
          </a:prstGeom>
          <a:noFill/>
          <a:ln w="28575">
            <a:solidFill>
              <a:srgbClr val="62F3FA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39" name="Line 6"/>
          <p:cNvSpPr>
            <a:spLocks noChangeShapeType="1"/>
          </p:cNvSpPr>
          <p:nvPr/>
        </p:nvSpPr>
        <p:spPr bwMode="auto">
          <a:xfrm>
            <a:off x="466725" y="4948238"/>
            <a:ext cx="84248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0" name="Line 7"/>
          <p:cNvSpPr>
            <a:spLocks noChangeShapeType="1"/>
          </p:cNvSpPr>
          <p:nvPr/>
        </p:nvSpPr>
        <p:spPr bwMode="auto">
          <a:xfrm>
            <a:off x="466725" y="2247900"/>
            <a:ext cx="84248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1" name="Line 8"/>
          <p:cNvSpPr>
            <a:spLocks noChangeShapeType="1"/>
          </p:cNvSpPr>
          <p:nvPr/>
        </p:nvSpPr>
        <p:spPr bwMode="auto">
          <a:xfrm>
            <a:off x="466725" y="897731"/>
            <a:ext cx="84248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2" name="Line 9"/>
          <p:cNvSpPr>
            <a:spLocks noChangeShapeType="1"/>
          </p:cNvSpPr>
          <p:nvPr/>
        </p:nvSpPr>
        <p:spPr bwMode="auto">
          <a:xfrm>
            <a:off x="466725" y="3651647"/>
            <a:ext cx="84248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Line 10"/>
          <p:cNvSpPr>
            <a:spLocks noChangeShapeType="1"/>
          </p:cNvSpPr>
          <p:nvPr/>
        </p:nvSpPr>
        <p:spPr bwMode="auto">
          <a:xfrm>
            <a:off x="1042988" y="681037"/>
            <a:ext cx="0" cy="4462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4" name="Line 11"/>
          <p:cNvSpPr>
            <a:spLocks noChangeShapeType="1"/>
          </p:cNvSpPr>
          <p:nvPr/>
        </p:nvSpPr>
        <p:spPr bwMode="auto">
          <a:xfrm>
            <a:off x="8532813" y="681037"/>
            <a:ext cx="0" cy="4462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5" name="Line 12"/>
          <p:cNvSpPr>
            <a:spLocks noChangeShapeType="1"/>
          </p:cNvSpPr>
          <p:nvPr/>
        </p:nvSpPr>
        <p:spPr bwMode="auto">
          <a:xfrm>
            <a:off x="3419475" y="681037"/>
            <a:ext cx="0" cy="4462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6" name="Line 13"/>
          <p:cNvSpPr>
            <a:spLocks noChangeShapeType="1"/>
          </p:cNvSpPr>
          <p:nvPr/>
        </p:nvSpPr>
        <p:spPr bwMode="auto">
          <a:xfrm>
            <a:off x="6011863" y="681037"/>
            <a:ext cx="0" cy="4462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7" name="Text Box 14"/>
          <p:cNvSpPr txBox="1">
            <a:spLocks noChangeArrowheads="1"/>
          </p:cNvSpPr>
          <p:nvPr/>
        </p:nvSpPr>
        <p:spPr bwMode="auto">
          <a:xfrm>
            <a:off x="179388" y="2842023"/>
            <a:ext cx="9715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V</a:t>
            </a:r>
            <a:r>
              <a:rPr lang="en-US" sz="1600" b="1" baseline="-25000"/>
              <a:t>0x</a:t>
            </a:r>
            <a:r>
              <a:rPr lang="en-US" sz="1600" b="1"/>
              <a:t>=0</a:t>
            </a:r>
            <a:endParaRPr lang="ru-RU" sz="1600" b="1"/>
          </a:p>
        </p:txBody>
      </p:sp>
      <p:sp>
        <p:nvSpPr>
          <p:cNvPr id="14348" name="Text Box 15"/>
          <p:cNvSpPr txBox="1">
            <a:spLocks noChangeArrowheads="1"/>
          </p:cNvSpPr>
          <p:nvPr/>
        </p:nvSpPr>
        <p:spPr bwMode="auto">
          <a:xfrm>
            <a:off x="179388" y="1383506"/>
            <a:ext cx="9715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V</a:t>
            </a:r>
            <a:r>
              <a:rPr lang="en-US" sz="1600" b="1" baseline="-25000"/>
              <a:t>0x</a:t>
            </a:r>
            <a:r>
              <a:rPr lang="en-US" sz="1600" b="1"/>
              <a:t>&gt;0</a:t>
            </a:r>
            <a:endParaRPr lang="ru-RU" sz="1600" b="1"/>
          </a:p>
        </p:txBody>
      </p:sp>
      <p:sp>
        <p:nvSpPr>
          <p:cNvPr id="14349" name="Text Box 16"/>
          <p:cNvSpPr txBox="1">
            <a:spLocks noChangeArrowheads="1"/>
          </p:cNvSpPr>
          <p:nvPr/>
        </p:nvSpPr>
        <p:spPr bwMode="auto">
          <a:xfrm>
            <a:off x="179388" y="4245769"/>
            <a:ext cx="9715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V</a:t>
            </a:r>
            <a:r>
              <a:rPr lang="en-US" sz="1600" b="1" baseline="-25000"/>
              <a:t>0x</a:t>
            </a:r>
            <a:r>
              <a:rPr lang="en-US" sz="1600" b="1"/>
              <a:t>&lt;0</a:t>
            </a:r>
            <a:endParaRPr lang="ru-RU" sz="1600" b="1"/>
          </a:p>
        </p:txBody>
      </p:sp>
      <p:sp>
        <p:nvSpPr>
          <p:cNvPr id="14350" name="Text Box 18"/>
          <p:cNvSpPr txBox="1">
            <a:spLocks noChangeArrowheads="1"/>
          </p:cNvSpPr>
          <p:nvPr/>
        </p:nvSpPr>
        <p:spPr bwMode="auto">
          <a:xfrm>
            <a:off x="1620838" y="519113"/>
            <a:ext cx="7556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a</a:t>
            </a:r>
            <a:r>
              <a:rPr lang="en-US" sz="1600" b="1" baseline="-25000"/>
              <a:t>x</a:t>
            </a:r>
            <a:r>
              <a:rPr lang="en-US" sz="1600" b="1"/>
              <a:t>&gt;0</a:t>
            </a:r>
            <a:endParaRPr lang="ru-RU" sz="1600" b="1"/>
          </a:p>
        </p:txBody>
      </p:sp>
      <p:sp>
        <p:nvSpPr>
          <p:cNvPr id="14351" name="Text Box 19"/>
          <p:cNvSpPr txBox="1">
            <a:spLocks noChangeArrowheads="1"/>
          </p:cNvSpPr>
          <p:nvPr/>
        </p:nvSpPr>
        <p:spPr bwMode="auto">
          <a:xfrm>
            <a:off x="4284663" y="519113"/>
            <a:ext cx="7556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a</a:t>
            </a:r>
            <a:r>
              <a:rPr lang="en-US" sz="1600" b="1" baseline="-25000"/>
              <a:t>x</a:t>
            </a:r>
            <a:r>
              <a:rPr lang="en-US" sz="1600" b="1"/>
              <a:t>=0</a:t>
            </a:r>
            <a:endParaRPr lang="ru-RU" sz="1600" b="1"/>
          </a:p>
        </p:txBody>
      </p:sp>
      <p:sp>
        <p:nvSpPr>
          <p:cNvPr id="14352" name="Text Box 20"/>
          <p:cNvSpPr txBox="1">
            <a:spLocks noChangeArrowheads="1"/>
          </p:cNvSpPr>
          <p:nvPr/>
        </p:nvSpPr>
        <p:spPr bwMode="auto">
          <a:xfrm>
            <a:off x="6950075" y="519113"/>
            <a:ext cx="7556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a</a:t>
            </a:r>
            <a:r>
              <a:rPr lang="en-US" sz="1600" b="1" baseline="-25000"/>
              <a:t>x</a:t>
            </a:r>
            <a:r>
              <a:rPr lang="en-US" sz="1600" b="1"/>
              <a:t>&lt;0</a:t>
            </a:r>
            <a:endParaRPr lang="ru-RU" sz="1600" b="1"/>
          </a:p>
        </p:txBody>
      </p:sp>
      <p:sp>
        <p:nvSpPr>
          <p:cNvPr id="14353" name="Text Box 21"/>
          <p:cNvSpPr txBox="1">
            <a:spLocks noChangeArrowheads="1"/>
          </p:cNvSpPr>
          <p:nvPr/>
        </p:nvSpPr>
        <p:spPr bwMode="auto">
          <a:xfrm>
            <a:off x="1042988" y="951310"/>
            <a:ext cx="10080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V</a:t>
            </a:r>
            <a:r>
              <a:rPr lang="en-US" sz="1600" baseline="-25000"/>
              <a:t>x</a:t>
            </a:r>
            <a:r>
              <a:rPr lang="ru-RU" sz="1600"/>
              <a:t> м/с</a:t>
            </a:r>
          </a:p>
        </p:txBody>
      </p:sp>
      <p:sp>
        <p:nvSpPr>
          <p:cNvPr id="14354" name="Text Box 22"/>
          <p:cNvSpPr txBox="1">
            <a:spLocks noChangeArrowheads="1"/>
          </p:cNvSpPr>
          <p:nvPr/>
        </p:nvSpPr>
        <p:spPr bwMode="auto">
          <a:xfrm>
            <a:off x="3419476" y="897731"/>
            <a:ext cx="100806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V</a:t>
            </a:r>
            <a:r>
              <a:rPr lang="en-US" sz="1600" baseline="-25000"/>
              <a:t>x</a:t>
            </a:r>
            <a:r>
              <a:rPr lang="ru-RU" sz="1600"/>
              <a:t> м/с</a:t>
            </a:r>
          </a:p>
        </p:txBody>
      </p:sp>
      <p:sp>
        <p:nvSpPr>
          <p:cNvPr id="14355" name="Text Box 24"/>
          <p:cNvSpPr txBox="1">
            <a:spLocks noChangeArrowheads="1"/>
          </p:cNvSpPr>
          <p:nvPr/>
        </p:nvSpPr>
        <p:spPr bwMode="auto">
          <a:xfrm>
            <a:off x="1042988" y="3651648"/>
            <a:ext cx="10080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V</a:t>
            </a:r>
            <a:r>
              <a:rPr lang="en-US" sz="1600" baseline="-25000"/>
              <a:t>x</a:t>
            </a:r>
            <a:r>
              <a:rPr lang="ru-RU" sz="1600"/>
              <a:t> м/с</a:t>
            </a:r>
          </a:p>
        </p:txBody>
      </p:sp>
      <p:sp>
        <p:nvSpPr>
          <p:cNvPr id="14356" name="Text Box 25"/>
          <p:cNvSpPr txBox="1">
            <a:spLocks noChangeArrowheads="1"/>
          </p:cNvSpPr>
          <p:nvPr/>
        </p:nvSpPr>
        <p:spPr bwMode="auto">
          <a:xfrm>
            <a:off x="6011863" y="2247900"/>
            <a:ext cx="10080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V</a:t>
            </a:r>
            <a:r>
              <a:rPr lang="en-US" sz="1600" baseline="-25000"/>
              <a:t>x</a:t>
            </a:r>
            <a:r>
              <a:rPr lang="ru-RU" sz="1600"/>
              <a:t> м/с</a:t>
            </a:r>
          </a:p>
        </p:txBody>
      </p:sp>
      <p:sp>
        <p:nvSpPr>
          <p:cNvPr id="14357" name="Text Box 26"/>
          <p:cNvSpPr txBox="1">
            <a:spLocks noChangeArrowheads="1"/>
          </p:cNvSpPr>
          <p:nvPr/>
        </p:nvSpPr>
        <p:spPr bwMode="auto">
          <a:xfrm>
            <a:off x="3419476" y="2247900"/>
            <a:ext cx="100806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V</a:t>
            </a:r>
            <a:r>
              <a:rPr lang="en-US" sz="1600" baseline="-25000"/>
              <a:t>x</a:t>
            </a:r>
            <a:r>
              <a:rPr lang="ru-RU" sz="1600"/>
              <a:t> м/с</a:t>
            </a:r>
          </a:p>
        </p:txBody>
      </p:sp>
      <p:sp>
        <p:nvSpPr>
          <p:cNvPr id="14358" name="Text Box 27"/>
          <p:cNvSpPr txBox="1">
            <a:spLocks noChangeArrowheads="1"/>
          </p:cNvSpPr>
          <p:nvPr/>
        </p:nvSpPr>
        <p:spPr bwMode="auto">
          <a:xfrm>
            <a:off x="1000125" y="2250281"/>
            <a:ext cx="100806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V</a:t>
            </a:r>
            <a:r>
              <a:rPr lang="en-US" sz="1600" baseline="-25000"/>
              <a:t>x</a:t>
            </a:r>
            <a:r>
              <a:rPr lang="ru-RU" sz="1600"/>
              <a:t> м/с</a:t>
            </a:r>
          </a:p>
        </p:txBody>
      </p:sp>
      <p:sp>
        <p:nvSpPr>
          <p:cNvPr id="14359" name="Text Box 28"/>
          <p:cNvSpPr txBox="1">
            <a:spLocks noChangeArrowheads="1"/>
          </p:cNvSpPr>
          <p:nvPr/>
        </p:nvSpPr>
        <p:spPr bwMode="auto">
          <a:xfrm>
            <a:off x="6011863" y="897731"/>
            <a:ext cx="10080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V</a:t>
            </a:r>
            <a:r>
              <a:rPr lang="en-US" sz="1600" baseline="-25000"/>
              <a:t>x</a:t>
            </a:r>
            <a:r>
              <a:rPr lang="ru-RU" sz="1600"/>
              <a:t> м/с</a:t>
            </a:r>
          </a:p>
        </p:txBody>
      </p:sp>
      <p:sp>
        <p:nvSpPr>
          <p:cNvPr id="14360" name="Text Box 29"/>
          <p:cNvSpPr txBox="1">
            <a:spLocks noChangeArrowheads="1"/>
          </p:cNvSpPr>
          <p:nvPr/>
        </p:nvSpPr>
        <p:spPr bwMode="auto">
          <a:xfrm>
            <a:off x="6011863" y="3651648"/>
            <a:ext cx="10080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V</a:t>
            </a:r>
            <a:r>
              <a:rPr lang="en-US" sz="1600" baseline="-25000"/>
              <a:t>x</a:t>
            </a:r>
            <a:r>
              <a:rPr lang="ru-RU" sz="1600"/>
              <a:t> м/с</a:t>
            </a:r>
          </a:p>
        </p:txBody>
      </p:sp>
      <p:sp>
        <p:nvSpPr>
          <p:cNvPr id="14361" name="Text Box 30"/>
          <p:cNvSpPr txBox="1">
            <a:spLocks noChangeArrowheads="1"/>
          </p:cNvSpPr>
          <p:nvPr/>
        </p:nvSpPr>
        <p:spPr bwMode="auto">
          <a:xfrm>
            <a:off x="3419476" y="3651648"/>
            <a:ext cx="100806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V</a:t>
            </a:r>
            <a:r>
              <a:rPr lang="en-US" sz="1600" baseline="-25000"/>
              <a:t>x</a:t>
            </a:r>
            <a:r>
              <a:rPr lang="ru-RU" sz="1600"/>
              <a:t> м/с</a:t>
            </a:r>
          </a:p>
        </p:txBody>
      </p:sp>
      <p:sp>
        <p:nvSpPr>
          <p:cNvPr id="14362" name="Text Box 31"/>
          <p:cNvSpPr txBox="1">
            <a:spLocks noChangeArrowheads="1"/>
          </p:cNvSpPr>
          <p:nvPr/>
        </p:nvSpPr>
        <p:spPr bwMode="auto">
          <a:xfrm>
            <a:off x="5364163" y="3003948"/>
            <a:ext cx="5762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t</a:t>
            </a:r>
            <a:r>
              <a:rPr lang="ru-RU" sz="1600"/>
              <a:t>,с</a:t>
            </a:r>
          </a:p>
        </p:txBody>
      </p:sp>
      <p:sp>
        <p:nvSpPr>
          <p:cNvPr id="14363" name="Text Box 32"/>
          <p:cNvSpPr txBox="1">
            <a:spLocks noChangeArrowheads="1"/>
          </p:cNvSpPr>
          <p:nvPr/>
        </p:nvSpPr>
        <p:spPr bwMode="auto">
          <a:xfrm>
            <a:off x="2843213" y="3436144"/>
            <a:ext cx="5762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t</a:t>
            </a:r>
            <a:r>
              <a:rPr lang="ru-RU" sz="1600"/>
              <a:t>,с</a:t>
            </a:r>
          </a:p>
        </p:txBody>
      </p:sp>
      <p:sp>
        <p:nvSpPr>
          <p:cNvPr id="14364" name="Text Box 33"/>
          <p:cNvSpPr txBox="1">
            <a:spLocks noChangeArrowheads="1"/>
          </p:cNvSpPr>
          <p:nvPr/>
        </p:nvSpPr>
        <p:spPr bwMode="auto">
          <a:xfrm>
            <a:off x="7812088" y="1653779"/>
            <a:ext cx="5762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t</a:t>
            </a:r>
            <a:r>
              <a:rPr lang="ru-RU" sz="1600"/>
              <a:t>,с</a:t>
            </a:r>
          </a:p>
        </p:txBody>
      </p:sp>
      <p:sp>
        <p:nvSpPr>
          <p:cNvPr id="14365" name="Text Box 34"/>
          <p:cNvSpPr txBox="1">
            <a:spLocks noChangeArrowheads="1"/>
          </p:cNvSpPr>
          <p:nvPr/>
        </p:nvSpPr>
        <p:spPr bwMode="auto">
          <a:xfrm>
            <a:off x="5364163" y="1977629"/>
            <a:ext cx="5762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t</a:t>
            </a:r>
            <a:r>
              <a:rPr lang="ru-RU" sz="1600"/>
              <a:t>,с</a:t>
            </a:r>
          </a:p>
        </p:txBody>
      </p:sp>
      <p:sp>
        <p:nvSpPr>
          <p:cNvPr id="14366" name="Text Box 35"/>
          <p:cNvSpPr txBox="1">
            <a:spLocks noChangeArrowheads="1"/>
          </p:cNvSpPr>
          <p:nvPr/>
        </p:nvSpPr>
        <p:spPr bwMode="auto">
          <a:xfrm>
            <a:off x="2771776" y="1977629"/>
            <a:ext cx="57626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t</a:t>
            </a:r>
            <a:r>
              <a:rPr lang="ru-RU" sz="1600"/>
              <a:t>,с</a:t>
            </a:r>
          </a:p>
        </p:txBody>
      </p:sp>
      <p:sp>
        <p:nvSpPr>
          <p:cNvPr id="14367" name="Text Box 36"/>
          <p:cNvSpPr txBox="1">
            <a:spLocks noChangeArrowheads="1"/>
          </p:cNvSpPr>
          <p:nvPr/>
        </p:nvSpPr>
        <p:spPr bwMode="auto">
          <a:xfrm>
            <a:off x="7885113" y="2680098"/>
            <a:ext cx="5762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t</a:t>
            </a:r>
            <a:r>
              <a:rPr lang="ru-RU" sz="1600"/>
              <a:t>,с</a:t>
            </a:r>
          </a:p>
        </p:txBody>
      </p:sp>
      <p:sp>
        <p:nvSpPr>
          <p:cNvPr id="14368" name="Text Box 37"/>
          <p:cNvSpPr txBox="1">
            <a:spLocks noChangeArrowheads="1"/>
          </p:cNvSpPr>
          <p:nvPr/>
        </p:nvSpPr>
        <p:spPr bwMode="auto">
          <a:xfrm>
            <a:off x="2771776" y="4354116"/>
            <a:ext cx="57626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t</a:t>
            </a:r>
            <a:r>
              <a:rPr lang="ru-RU" sz="1600"/>
              <a:t>,с</a:t>
            </a:r>
          </a:p>
        </p:txBody>
      </p:sp>
      <p:sp>
        <p:nvSpPr>
          <p:cNvPr id="14369" name="Text Box 38"/>
          <p:cNvSpPr txBox="1">
            <a:spLocks noChangeArrowheads="1"/>
          </p:cNvSpPr>
          <p:nvPr/>
        </p:nvSpPr>
        <p:spPr bwMode="auto">
          <a:xfrm>
            <a:off x="5435601" y="4137423"/>
            <a:ext cx="57626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t</a:t>
            </a:r>
            <a:r>
              <a:rPr lang="ru-RU" sz="1600"/>
              <a:t>,с</a:t>
            </a:r>
          </a:p>
        </p:txBody>
      </p:sp>
      <p:sp>
        <p:nvSpPr>
          <p:cNvPr id="14370" name="Text Box 39"/>
          <p:cNvSpPr txBox="1">
            <a:spLocks noChangeArrowheads="1"/>
          </p:cNvSpPr>
          <p:nvPr/>
        </p:nvSpPr>
        <p:spPr bwMode="auto">
          <a:xfrm>
            <a:off x="7812088" y="4030266"/>
            <a:ext cx="5762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t</a:t>
            </a:r>
            <a:r>
              <a:rPr lang="ru-RU" sz="1600"/>
              <a:t>,с</a:t>
            </a:r>
          </a:p>
        </p:txBody>
      </p:sp>
      <p:sp>
        <p:nvSpPr>
          <p:cNvPr id="14371" name="Line 40"/>
          <p:cNvSpPr>
            <a:spLocks noChangeShapeType="1"/>
          </p:cNvSpPr>
          <p:nvPr/>
        </p:nvSpPr>
        <p:spPr bwMode="auto">
          <a:xfrm flipV="1">
            <a:off x="1258888" y="1221582"/>
            <a:ext cx="0" cy="8643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72" name="Line 41"/>
          <p:cNvSpPr>
            <a:spLocks noChangeShapeType="1"/>
          </p:cNvSpPr>
          <p:nvPr/>
        </p:nvSpPr>
        <p:spPr bwMode="auto">
          <a:xfrm>
            <a:off x="1116013" y="1977629"/>
            <a:ext cx="18716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73" name="Line 42"/>
          <p:cNvSpPr>
            <a:spLocks noChangeShapeType="1"/>
          </p:cNvSpPr>
          <p:nvPr/>
        </p:nvSpPr>
        <p:spPr bwMode="auto">
          <a:xfrm flipV="1">
            <a:off x="3635375" y="1168003"/>
            <a:ext cx="0" cy="9179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74" name="Line 44"/>
          <p:cNvSpPr>
            <a:spLocks noChangeShapeType="1"/>
          </p:cNvSpPr>
          <p:nvPr/>
        </p:nvSpPr>
        <p:spPr bwMode="auto">
          <a:xfrm>
            <a:off x="3492500" y="1977629"/>
            <a:ext cx="21605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75" name="Line 45"/>
          <p:cNvSpPr>
            <a:spLocks noChangeShapeType="1"/>
          </p:cNvSpPr>
          <p:nvPr/>
        </p:nvSpPr>
        <p:spPr bwMode="auto">
          <a:xfrm flipV="1">
            <a:off x="6227763" y="1168003"/>
            <a:ext cx="0" cy="9179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76" name="Line 46"/>
          <p:cNvSpPr>
            <a:spLocks noChangeShapeType="1"/>
          </p:cNvSpPr>
          <p:nvPr/>
        </p:nvSpPr>
        <p:spPr bwMode="auto">
          <a:xfrm>
            <a:off x="6083300" y="1653779"/>
            <a:ext cx="2089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77" name="Line 47"/>
          <p:cNvSpPr>
            <a:spLocks noChangeShapeType="1"/>
          </p:cNvSpPr>
          <p:nvPr/>
        </p:nvSpPr>
        <p:spPr bwMode="auto">
          <a:xfrm flipV="1">
            <a:off x="1258888" y="2518172"/>
            <a:ext cx="0" cy="971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78" name="Line 48"/>
          <p:cNvSpPr>
            <a:spLocks noChangeShapeType="1"/>
          </p:cNvSpPr>
          <p:nvPr/>
        </p:nvSpPr>
        <p:spPr bwMode="auto">
          <a:xfrm>
            <a:off x="1116013" y="3436144"/>
            <a:ext cx="18716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79" name="Line 49"/>
          <p:cNvSpPr>
            <a:spLocks noChangeShapeType="1"/>
          </p:cNvSpPr>
          <p:nvPr/>
        </p:nvSpPr>
        <p:spPr bwMode="auto">
          <a:xfrm flipV="1">
            <a:off x="3635375" y="2518172"/>
            <a:ext cx="0" cy="971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80" name="Line 50"/>
          <p:cNvSpPr>
            <a:spLocks noChangeShapeType="1"/>
          </p:cNvSpPr>
          <p:nvPr/>
        </p:nvSpPr>
        <p:spPr bwMode="auto">
          <a:xfrm>
            <a:off x="3492500" y="3003947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81" name="Line 51"/>
          <p:cNvSpPr>
            <a:spLocks noChangeShapeType="1"/>
          </p:cNvSpPr>
          <p:nvPr/>
        </p:nvSpPr>
        <p:spPr bwMode="auto">
          <a:xfrm flipV="1">
            <a:off x="6227763" y="2518173"/>
            <a:ext cx="0" cy="10251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82" name="Line 52"/>
          <p:cNvSpPr>
            <a:spLocks noChangeShapeType="1"/>
          </p:cNvSpPr>
          <p:nvPr/>
        </p:nvSpPr>
        <p:spPr bwMode="auto">
          <a:xfrm>
            <a:off x="6083300" y="2680097"/>
            <a:ext cx="21605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83" name="Line 53"/>
          <p:cNvSpPr>
            <a:spLocks noChangeShapeType="1"/>
          </p:cNvSpPr>
          <p:nvPr/>
        </p:nvSpPr>
        <p:spPr bwMode="auto">
          <a:xfrm flipV="1">
            <a:off x="1258888" y="3921919"/>
            <a:ext cx="0" cy="9179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84" name="Line 54"/>
          <p:cNvSpPr>
            <a:spLocks noChangeShapeType="1"/>
          </p:cNvSpPr>
          <p:nvPr/>
        </p:nvSpPr>
        <p:spPr bwMode="auto">
          <a:xfrm>
            <a:off x="1116014" y="4354116"/>
            <a:ext cx="2016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85" name="Line 55"/>
          <p:cNvSpPr>
            <a:spLocks noChangeShapeType="1"/>
          </p:cNvSpPr>
          <p:nvPr/>
        </p:nvSpPr>
        <p:spPr bwMode="auto">
          <a:xfrm flipV="1">
            <a:off x="3635375" y="3921919"/>
            <a:ext cx="0" cy="9179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86" name="Line 56"/>
          <p:cNvSpPr>
            <a:spLocks noChangeShapeType="1"/>
          </p:cNvSpPr>
          <p:nvPr/>
        </p:nvSpPr>
        <p:spPr bwMode="auto">
          <a:xfrm>
            <a:off x="3492501" y="4137422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87" name="Line 57"/>
          <p:cNvSpPr>
            <a:spLocks noChangeShapeType="1"/>
          </p:cNvSpPr>
          <p:nvPr/>
        </p:nvSpPr>
        <p:spPr bwMode="auto">
          <a:xfrm flipV="1">
            <a:off x="6227763" y="3921919"/>
            <a:ext cx="0" cy="8643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88" name="Line 58"/>
          <p:cNvSpPr>
            <a:spLocks noChangeShapeType="1"/>
          </p:cNvSpPr>
          <p:nvPr/>
        </p:nvSpPr>
        <p:spPr bwMode="auto">
          <a:xfrm>
            <a:off x="6156326" y="4030266"/>
            <a:ext cx="2016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1131" name="Line 59"/>
          <p:cNvSpPr>
            <a:spLocks noChangeShapeType="1"/>
          </p:cNvSpPr>
          <p:nvPr/>
        </p:nvSpPr>
        <p:spPr bwMode="auto">
          <a:xfrm flipV="1">
            <a:off x="1258888" y="1221581"/>
            <a:ext cx="1441450" cy="647700"/>
          </a:xfrm>
          <a:prstGeom prst="line">
            <a:avLst/>
          </a:prstGeom>
          <a:noFill/>
          <a:ln w="28575">
            <a:solidFill>
              <a:srgbClr val="62F3FA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1132" name="Line 60"/>
          <p:cNvSpPr>
            <a:spLocks noChangeShapeType="1"/>
          </p:cNvSpPr>
          <p:nvPr/>
        </p:nvSpPr>
        <p:spPr bwMode="auto">
          <a:xfrm>
            <a:off x="3635375" y="1600200"/>
            <a:ext cx="1873250" cy="0"/>
          </a:xfrm>
          <a:prstGeom prst="line">
            <a:avLst/>
          </a:prstGeom>
          <a:noFill/>
          <a:ln w="28575">
            <a:solidFill>
              <a:srgbClr val="62F3FA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1133" name="Line 61"/>
          <p:cNvSpPr>
            <a:spLocks noChangeShapeType="1"/>
          </p:cNvSpPr>
          <p:nvPr/>
        </p:nvSpPr>
        <p:spPr bwMode="auto">
          <a:xfrm>
            <a:off x="6227763" y="1275160"/>
            <a:ext cx="1439862" cy="702469"/>
          </a:xfrm>
          <a:prstGeom prst="line">
            <a:avLst/>
          </a:prstGeom>
          <a:noFill/>
          <a:ln w="28575">
            <a:solidFill>
              <a:srgbClr val="62F3FA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1134" name="Line 62"/>
          <p:cNvSpPr>
            <a:spLocks noChangeShapeType="1"/>
          </p:cNvSpPr>
          <p:nvPr/>
        </p:nvSpPr>
        <p:spPr bwMode="auto">
          <a:xfrm flipV="1">
            <a:off x="1258889" y="2680097"/>
            <a:ext cx="1584325" cy="756047"/>
          </a:xfrm>
          <a:prstGeom prst="line">
            <a:avLst/>
          </a:prstGeom>
          <a:noFill/>
          <a:ln w="28575">
            <a:solidFill>
              <a:srgbClr val="62F3FA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1135" name="Line 63"/>
          <p:cNvSpPr>
            <a:spLocks noChangeShapeType="1"/>
          </p:cNvSpPr>
          <p:nvPr/>
        </p:nvSpPr>
        <p:spPr bwMode="auto">
          <a:xfrm>
            <a:off x="3635375" y="3003947"/>
            <a:ext cx="1728788" cy="0"/>
          </a:xfrm>
          <a:prstGeom prst="line">
            <a:avLst/>
          </a:prstGeom>
          <a:noFill/>
          <a:ln w="28575">
            <a:solidFill>
              <a:srgbClr val="62F3FA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1136" name="Line 64"/>
          <p:cNvSpPr>
            <a:spLocks noChangeShapeType="1"/>
          </p:cNvSpPr>
          <p:nvPr/>
        </p:nvSpPr>
        <p:spPr bwMode="auto">
          <a:xfrm>
            <a:off x="6227763" y="2680098"/>
            <a:ext cx="1512887" cy="701278"/>
          </a:xfrm>
          <a:prstGeom prst="line">
            <a:avLst/>
          </a:prstGeom>
          <a:noFill/>
          <a:ln w="28575">
            <a:solidFill>
              <a:srgbClr val="62F3FA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1137" name="Line 65"/>
          <p:cNvSpPr>
            <a:spLocks noChangeShapeType="1"/>
          </p:cNvSpPr>
          <p:nvPr/>
        </p:nvSpPr>
        <p:spPr bwMode="auto">
          <a:xfrm flipV="1">
            <a:off x="1258888" y="4030266"/>
            <a:ext cx="1441450" cy="701278"/>
          </a:xfrm>
          <a:prstGeom prst="line">
            <a:avLst/>
          </a:prstGeom>
          <a:noFill/>
          <a:ln w="28575">
            <a:solidFill>
              <a:srgbClr val="62F3FA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1138" name="Line 66"/>
          <p:cNvSpPr>
            <a:spLocks noChangeShapeType="1"/>
          </p:cNvSpPr>
          <p:nvPr/>
        </p:nvSpPr>
        <p:spPr bwMode="auto">
          <a:xfrm>
            <a:off x="3635376" y="4462463"/>
            <a:ext cx="1800225" cy="0"/>
          </a:xfrm>
          <a:prstGeom prst="line">
            <a:avLst/>
          </a:prstGeom>
          <a:noFill/>
          <a:ln w="28575">
            <a:solidFill>
              <a:srgbClr val="62F3FA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1139" name="Line 67"/>
          <p:cNvSpPr>
            <a:spLocks noChangeShapeType="1"/>
          </p:cNvSpPr>
          <p:nvPr/>
        </p:nvSpPr>
        <p:spPr bwMode="auto">
          <a:xfrm>
            <a:off x="6227764" y="4192191"/>
            <a:ext cx="1584325" cy="594122"/>
          </a:xfrm>
          <a:prstGeom prst="line">
            <a:avLst/>
          </a:prstGeom>
          <a:noFill/>
          <a:ln w="28575">
            <a:solidFill>
              <a:srgbClr val="62F3FA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98" name="Text Box 68"/>
          <p:cNvSpPr txBox="1">
            <a:spLocks noChangeArrowheads="1"/>
          </p:cNvSpPr>
          <p:nvPr/>
        </p:nvSpPr>
        <p:spPr bwMode="auto">
          <a:xfrm>
            <a:off x="900114" y="86916"/>
            <a:ext cx="74882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ВОЗМОЖНЫЕ ВАРИАНТЫ ГРАФИКОВ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1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1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1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1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1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3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131" grpId="0" animBg="1"/>
      <p:bldP spid="131132" grpId="0" animBg="1"/>
      <p:bldP spid="131133" grpId="0" animBg="1"/>
      <p:bldP spid="131134" grpId="0" animBg="1"/>
      <p:bldP spid="131135" grpId="0" animBg="1"/>
      <p:bldP spid="131136" grpId="0" animBg="1"/>
      <p:bldP spid="131137" grpId="0" animBg="1"/>
      <p:bldP spid="131138" grpId="0" animBg="1"/>
      <p:bldP spid="1311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684214" y="303610"/>
            <a:ext cx="25923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ЗАДАНИЕ 1</a:t>
            </a:r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4643438" y="844153"/>
            <a:ext cx="41783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latin typeface="Georgia" pitchFamily="18" charset="0"/>
              </a:rPr>
              <a:t>Запишите уравнение скорости от времени для каждого участка графика</a:t>
            </a:r>
          </a:p>
        </p:txBody>
      </p:sp>
      <p:sp>
        <p:nvSpPr>
          <p:cNvPr id="15364" name="Line 8"/>
          <p:cNvSpPr>
            <a:spLocks noChangeShapeType="1"/>
          </p:cNvSpPr>
          <p:nvPr/>
        </p:nvSpPr>
        <p:spPr bwMode="auto">
          <a:xfrm flipV="1">
            <a:off x="1403350" y="1004887"/>
            <a:ext cx="0" cy="399692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365" name="Line 9"/>
          <p:cNvSpPr>
            <a:spLocks noChangeShapeType="1"/>
          </p:cNvSpPr>
          <p:nvPr/>
        </p:nvSpPr>
        <p:spPr bwMode="auto">
          <a:xfrm>
            <a:off x="827088" y="3219450"/>
            <a:ext cx="44640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294" name="Line 11"/>
          <p:cNvSpPr>
            <a:spLocks noChangeShapeType="1"/>
          </p:cNvSpPr>
          <p:nvPr/>
        </p:nvSpPr>
        <p:spPr bwMode="auto">
          <a:xfrm flipV="1">
            <a:off x="1403351" y="1490662"/>
            <a:ext cx="1223963" cy="1728788"/>
          </a:xfrm>
          <a:prstGeom prst="line">
            <a:avLst/>
          </a:prstGeom>
          <a:noFill/>
          <a:ln w="38100">
            <a:solidFill>
              <a:schemeClr val="accent6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295" name="Line 12"/>
          <p:cNvSpPr>
            <a:spLocks noChangeShapeType="1"/>
          </p:cNvSpPr>
          <p:nvPr/>
        </p:nvSpPr>
        <p:spPr bwMode="auto">
          <a:xfrm>
            <a:off x="2627313" y="1490663"/>
            <a:ext cx="863600" cy="0"/>
          </a:xfrm>
          <a:prstGeom prst="line">
            <a:avLst/>
          </a:prstGeom>
          <a:noFill/>
          <a:ln w="38100">
            <a:solidFill>
              <a:schemeClr val="accent6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296" name="Line 13"/>
          <p:cNvSpPr>
            <a:spLocks noChangeShapeType="1"/>
          </p:cNvSpPr>
          <p:nvPr/>
        </p:nvSpPr>
        <p:spPr bwMode="auto">
          <a:xfrm>
            <a:off x="3490913" y="1490663"/>
            <a:ext cx="863600" cy="3402806"/>
          </a:xfrm>
          <a:prstGeom prst="line">
            <a:avLst/>
          </a:prstGeom>
          <a:noFill/>
          <a:ln w="38100">
            <a:solidFill>
              <a:schemeClr val="accent6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297" name="Line 14"/>
          <p:cNvSpPr>
            <a:spLocks noChangeShapeType="1"/>
          </p:cNvSpPr>
          <p:nvPr/>
        </p:nvSpPr>
        <p:spPr bwMode="auto">
          <a:xfrm>
            <a:off x="4354513" y="4893469"/>
            <a:ext cx="792162" cy="0"/>
          </a:xfrm>
          <a:prstGeom prst="line">
            <a:avLst/>
          </a:prstGeom>
          <a:noFill/>
          <a:ln w="38100">
            <a:solidFill>
              <a:schemeClr val="accent6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370" name="Text Box 16"/>
          <p:cNvSpPr txBox="1">
            <a:spLocks noChangeArrowheads="1"/>
          </p:cNvSpPr>
          <p:nvPr/>
        </p:nvSpPr>
        <p:spPr bwMode="auto">
          <a:xfrm>
            <a:off x="287338" y="1004888"/>
            <a:ext cx="10080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V</a:t>
            </a:r>
            <a:r>
              <a:rPr lang="en-US" baseline="-25000"/>
              <a:t>x</a:t>
            </a:r>
            <a:r>
              <a:rPr lang="ru-RU"/>
              <a:t> м/с</a:t>
            </a:r>
          </a:p>
        </p:txBody>
      </p:sp>
      <p:sp>
        <p:nvSpPr>
          <p:cNvPr id="15371" name="Text Box 17"/>
          <p:cNvSpPr txBox="1">
            <a:spLocks noChangeArrowheads="1"/>
          </p:cNvSpPr>
          <p:nvPr/>
        </p:nvSpPr>
        <p:spPr bwMode="auto">
          <a:xfrm>
            <a:off x="4930776" y="3326607"/>
            <a:ext cx="5762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</a:t>
            </a:r>
            <a:r>
              <a:rPr lang="ru-RU"/>
              <a:t>,с</a:t>
            </a:r>
          </a:p>
        </p:txBody>
      </p:sp>
      <p:sp>
        <p:nvSpPr>
          <p:cNvPr id="15372" name="Text Box 18"/>
          <p:cNvSpPr txBox="1">
            <a:spLocks noChangeArrowheads="1"/>
          </p:cNvSpPr>
          <p:nvPr/>
        </p:nvSpPr>
        <p:spPr bwMode="auto">
          <a:xfrm>
            <a:off x="1042989" y="3326607"/>
            <a:ext cx="2873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0</a:t>
            </a:r>
          </a:p>
        </p:txBody>
      </p:sp>
      <p:sp>
        <p:nvSpPr>
          <p:cNvPr id="15373" name="Line 19"/>
          <p:cNvSpPr>
            <a:spLocks noChangeShapeType="1"/>
          </p:cNvSpPr>
          <p:nvPr/>
        </p:nvSpPr>
        <p:spPr bwMode="auto">
          <a:xfrm>
            <a:off x="1330326" y="1490663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4" name="Line 20"/>
          <p:cNvSpPr>
            <a:spLocks noChangeShapeType="1"/>
          </p:cNvSpPr>
          <p:nvPr/>
        </p:nvSpPr>
        <p:spPr bwMode="auto">
          <a:xfrm>
            <a:off x="1330326" y="4893469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5" name="Line 24"/>
          <p:cNvSpPr>
            <a:spLocks noChangeShapeType="1"/>
          </p:cNvSpPr>
          <p:nvPr/>
        </p:nvSpPr>
        <p:spPr bwMode="auto">
          <a:xfrm>
            <a:off x="3490913" y="3164682"/>
            <a:ext cx="0" cy="1083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6" name="Line 25"/>
          <p:cNvSpPr>
            <a:spLocks noChangeShapeType="1"/>
          </p:cNvSpPr>
          <p:nvPr/>
        </p:nvSpPr>
        <p:spPr bwMode="auto">
          <a:xfrm>
            <a:off x="2627313" y="3164682"/>
            <a:ext cx="0" cy="1083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7" name="Text Box 26"/>
          <p:cNvSpPr txBox="1">
            <a:spLocks noChangeArrowheads="1"/>
          </p:cNvSpPr>
          <p:nvPr/>
        </p:nvSpPr>
        <p:spPr bwMode="auto">
          <a:xfrm>
            <a:off x="755650" y="1382316"/>
            <a:ext cx="431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/>
              <a:t>60</a:t>
            </a:r>
          </a:p>
        </p:txBody>
      </p:sp>
      <p:sp>
        <p:nvSpPr>
          <p:cNvPr id="15378" name="Text Box 27"/>
          <p:cNvSpPr txBox="1">
            <a:spLocks noChangeArrowheads="1"/>
          </p:cNvSpPr>
          <p:nvPr/>
        </p:nvSpPr>
        <p:spPr bwMode="auto">
          <a:xfrm>
            <a:off x="755650" y="4731544"/>
            <a:ext cx="5032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/>
              <a:t>-60</a:t>
            </a:r>
          </a:p>
        </p:txBody>
      </p:sp>
      <p:sp>
        <p:nvSpPr>
          <p:cNvPr id="15379" name="Line 28"/>
          <p:cNvSpPr>
            <a:spLocks noChangeShapeType="1"/>
          </p:cNvSpPr>
          <p:nvPr/>
        </p:nvSpPr>
        <p:spPr bwMode="auto">
          <a:xfrm flipV="1">
            <a:off x="4354513" y="3164682"/>
            <a:ext cx="0" cy="1083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80" name="Text Box 29"/>
          <p:cNvSpPr txBox="1">
            <a:spLocks noChangeArrowheads="1"/>
          </p:cNvSpPr>
          <p:nvPr/>
        </p:nvSpPr>
        <p:spPr bwMode="auto">
          <a:xfrm>
            <a:off x="2482850" y="3326606"/>
            <a:ext cx="431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/>
              <a:t>3</a:t>
            </a:r>
          </a:p>
        </p:txBody>
      </p:sp>
      <p:sp>
        <p:nvSpPr>
          <p:cNvPr id="15381" name="Text Box 30"/>
          <p:cNvSpPr txBox="1">
            <a:spLocks noChangeArrowheads="1"/>
          </p:cNvSpPr>
          <p:nvPr/>
        </p:nvSpPr>
        <p:spPr bwMode="auto">
          <a:xfrm>
            <a:off x="3346450" y="3326606"/>
            <a:ext cx="431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/>
              <a:t>5</a:t>
            </a:r>
          </a:p>
        </p:txBody>
      </p:sp>
      <p:sp>
        <p:nvSpPr>
          <p:cNvPr id="15382" name="Text Box 31"/>
          <p:cNvSpPr txBox="1">
            <a:spLocks noChangeArrowheads="1"/>
          </p:cNvSpPr>
          <p:nvPr/>
        </p:nvSpPr>
        <p:spPr bwMode="auto">
          <a:xfrm>
            <a:off x="3779838" y="2895600"/>
            <a:ext cx="431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/>
              <a:t>6</a:t>
            </a:r>
          </a:p>
        </p:txBody>
      </p:sp>
      <p:sp>
        <p:nvSpPr>
          <p:cNvPr id="15383" name="Text Box 32"/>
          <p:cNvSpPr txBox="1">
            <a:spLocks noChangeArrowheads="1"/>
          </p:cNvSpPr>
          <p:nvPr/>
        </p:nvSpPr>
        <p:spPr bwMode="auto">
          <a:xfrm>
            <a:off x="4211638" y="3326606"/>
            <a:ext cx="431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/>
              <a:t>7</a:t>
            </a:r>
          </a:p>
        </p:txBody>
      </p:sp>
      <p:sp>
        <p:nvSpPr>
          <p:cNvPr id="15384" name="Text Box 33"/>
          <p:cNvSpPr txBox="1">
            <a:spLocks noChangeArrowheads="1"/>
          </p:cNvSpPr>
          <p:nvPr/>
        </p:nvSpPr>
        <p:spPr bwMode="auto">
          <a:xfrm>
            <a:off x="2266950" y="1166813"/>
            <a:ext cx="433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А</a:t>
            </a:r>
          </a:p>
        </p:txBody>
      </p:sp>
      <p:sp>
        <p:nvSpPr>
          <p:cNvPr id="15385" name="Text Box 34"/>
          <p:cNvSpPr txBox="1">
            <a:spLocks noChangeArrowheads="1"/>
          </p:cNvSpPr>
          <p:nvPr/>
        </p:nvSpPr>
        <p:spPr bwMode="auto">
          <a:xfrm>
            <a:off x="3490914" y="1166813"/>
            <a:ext cx="4333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В</a:t>
            </a:r>
          </a:p>
        </p:txBody>
      </p:sp>
      <p:sp>
        <p:nvSpPr>
          <p:cNvPr id="15386" name="Text Box 35"/>
          <p:cNvSpPr txBox="1">
            <a:spLocks noChangeArrowheads="1"/>
          </p:cNvSpPr>
          <p:nvPr/>
        </p:nvSpPr>
        <p:spPr bwMode="auto">
          <a:xfrm>
            <a:off x="3346450" y="2678907"/>
            <a:ext cx="433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С</a:t>
            </a:r>
          </a:p>
        </p:txBody>
      </p:sp>
      <p:sp>
        <p:nvSpPr>
          <p:cNvPr id="15387" name="Text Box 36"/>
          <p:cNvSpPr txBox="1">
            <a:spLocks noChangeArrowheads="1"/>
          </p:cNvSpPr>
          <p:nvPr/>
        </p:nvSpPr>
        <p:spPr bwMode="auto">
          <a:xfrm>
            <a:off x="3779839" y="4676775"/>
            <a:ext cx="4333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D</a:t>
            </a:r>
            <a:endParaRPr lang="ru-RU"/>
          </a:p>
        </p:txBody>
      </p:sp>
      <p:sp>
        <p:nvSpPr>
          <p:cNvPr id="15388" name="Text Box 37"/>
          <p:cNvSpPr txBox="1">
            <a:spLocks noChangeArrowheads="1"/>
          </p:cNvSpPr>
          <p:nvPr/>
        </p:nvSpPr>
        <p:spPr bwMode="auto">
          <a:xfrm>
            <a:off x="5291139" y="4676775"/>
            <a:ext cx="4333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</a:t>
            </a:r>
            <a:endParaRPr lang="ru-RU"/>
          </a:p>
        </p:txBody>
      </p:sp>
      <p:sp>
        <p:nvSpPr>
          <p:cNvPr id="15389" name="Text Box 38"/>
          <p:cNvSpPr txBox="1">
            <a:spLocks noChangeArrowheads="1"/>
          </p:cNvSpPr>
          <p:nvPr/>
        </p:nvSpPr>
        <p:spPr bwMode="auto">
          <a:xfrm>
            <a:off x="6732589" y="1977629"/>
            <a:ext cx="11525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ОТВЕТ:</a:t>
            </a:r>
          </a:p>
        </p:txBody>
      </p:sp>
      <p:sp>
        <p:nvSpPr>
          <p:cNvPr id="134183" name="Text Box 39"/>
          <p:cNvSpPr txBox="1">
            <a:spLocks noChangeArrowheads="1"/>
          </p:cNvSpPr>
          <p:nvPr/>
        </p:nvSpPr>
        <p:spPr bwMode="auto">
          <a:xfrm>
            <a:off x="6804025" y="2571750"/>
            <a:ext cx="18732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ОА: </a:t>
            </a:r>
            <a:r>
              <a:rPr lang="en-US"/>
              <a:t>V=20t</a:t>
            </a:r>
            <a:endParaRPr lang="ru-RU"/>
          </a:p>
        </p:txBody>
      </p:sp>
      <p:sp>
        <p:nvSpPr>
          <p:cNvPr id="134184" name="Text Box 40"/>
          <p:cNvSpPr txBox="1">
            <a:spLocks noChangeArrowheads="1"/>
          </p:cNvSpPr>
          <p:nvPr/>
        </p:nvSpPr>
        <p:spPr bwMode="auto">
          <a:xfrm>
            <a:off x="6804025" y="3058716"/>
            <a:ext cx="18732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А</a:t>
            </a:r>
            <a:r>
              <a:rPr lang="en-US"/>
              <a:t>B</a:t>
            </a:r>
            <a:r>
              <a:rPr lang="ru-RU"/>
              <a:t>: </a:t>
            </a:r>
            <a:r>
              <a:rPr lang="en-US"/>
              <a:t>V=60</a:t>
            </a:r>
            <a:endParaRPr lang="ru-RU"/>
          </a:p>
        </p:txBody>
      </p:sp>
      <p:sp>
        <p:nvSpPr>
          <p:cNvPr id="134185" name="Text Box 41"/>
          <p:cNvSpPr txBox="1">
            <a:spLocks noChangeArrowheads="1"/>
          </p:cNvSpPr>
          <p:nvPr/>
        </p:nvSpPr>
        <p:spPr bwMode="auto">
          <a:xfrm>
            <a:off x="6804025" y="3544491"/>
            <a:ext cx="18732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BD</a:t>
            </a:r>
            <a:r>
              <a:rPr lang="ru-RU"/>
              <a:t>: </a:t>
            </a:r>
            <a:r>
              <a:rPr lang="en-US"/>
              <a:t>V=60-60t</a:t>
            </a:r>
            <a:endParaRPr lang="ru-RU"/>
          </a:p>
        </p:txBody>
      </p:sp>
      <p:sp>
        <p:nvSpPr>
          <p:cNvPr id="134186" name="Text Box 42"/>
          <p:cNvSpPr txBox="1">
            <a:spLocks noChangeArrowheads="1"/>
          </p:cNvSpPr>
          <p:nvPr/>
        </p:nvSpPr>
        <p:spPr bwMode="auto">
          <a:xfrm>
            <a:off x="6804025" y="4083844"/>
            <a:ext cx="18732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DF</a:t>
            </a:r>
            <a:r>
              <a:rPr lang="ru-RU"/>
              <a:t>: </a:t>
            </a:r>
            <a:r>
              <a:rPr lang="en-US"/>
              <a:t>V=-60</a:t>
            </a:r>
            <a:endParaRPr lang="ru-RU"/>
          </a:p>
        </p:txBody>
      </p:sp>
      <p:sp>
        <p:nvSpPr>
          <p:cNvPr id="15394" name="Text Box 43"/>
          <p:cNvSpPr txBox="1">
            <a:spLocks noChangeArrowheads="1"/>
          </p:cNvSpPr>
          <p:nvPr/>
        </p:nvSpPr>
        <p:spPr bwMode="auto">
          <a:xfrm>
            <a:off x="6156325" y="250032"/>
            <a:ext cx="2738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ЗАКРЕПЛЕНИЕ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4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4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4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4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83" grpId="0"/>
      <p:bldP spid="134184" grpId="0"/>
      <p:bldP spid="134185" grpId="0"/>
      <p:bldP spid="13418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539750" y="357188"/>
            <a:ext cx="35274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ИТОГ УРОКА:</a:t>
            </a:r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250826" y="1383506"/>
            <a:ext cx="8677275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50000"/>
              </a:spcBef>
              <a:buFontTx/>
              <a:buAutoNum type="arabicPeriod"/>
            </a:pPr>
            <a:r>
              <a:rPr lang="ru-RU" sz="2400"/>
              <a:t>ГРАФИК ПРЯМОЛИНЕЙНОГО РАВНОУСКОРЕННОГО ДВИЖЕНИЯ ПРЕДСТАВЛЕН ЛИНЕЙНОЙ ФУНКЦИЕЙ.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Tx/>
              <a:buAutoNum type="arabicPeriod"/>
            </a:pPr>
            <a:r>
              <a:rPr lang="ru-RU" sz="2400"/>
              <a:t>ВИД ЕЁ ЗАВИСИТ ОТ ЗНАЧЕНИЯ НАЧАЛЬНОЙ СКОРОСТИ И УСКОРЕНИЯ ТЕЛА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Tx/>
              <a:buAutoNum type="arabicPeriod"/>
            </a:pPr>
            <a:r>
              <a:rPr lang="ru-RU" sz="2400"/>
              <a:t>ПО ВИДУ ГРАФИКА В КООРДИНАТАХ </a:t>
            </a:r>
            <a:r>
              <a:rPr lang="en-US" sz="2400"/>
              <a:t>V</a:t>
            </a:r>
            <a:r>
              <a:rPr lang="ru-RU" sz="2400"/>
              <a:t>,</a:t>
            </a:r>
            <a:r>
              <a:rPr lang="en-US" sz="2400"/>
              <a:t>t</a:t>
            </a:r>
            <a:r>
              <a:rPr lang="ru-RU" sz="2400"/>
              <a:t>  ЛЕГКО ОПРЕДЕЛИТЬ ХАРАКТЕР ДВИЖЕНИЯ ТЕЛА.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1143</TotalTime>
  <Words>420</Words>
  <Application>Microsoft Office PowerPoint</Application>
  <PresentationFormat>Экран (16:9)</PresentationFormat>
  <Paragraphs>172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SPecialiST RePack &amp; SanBuild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77</cp:revision>
  <dcterms:created xsi:type="dcterms:W3CDTF">2013-08-06T17:36:02Z</dcterms:created>
  <dcterms:modified xsi:type="dcterms:W3CDTF">2016-09-25T08:04:04Z</dcterms:modified>
</cp:coreProperties>
</file>